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1"/>
  </p:notesMasterIdLst>
  <p:handoutMasterIdLst>
    <p:handoutMasterId r:id="rId142"/>
  </p:handoutMasterIdLst>
  <p:sldIdLst>
    <p:sldId id="256" r:id="rId2"/>
    <p:sldId id="364" r:id="rId3"/>
    <p:sldId id="365" r:id="rId4"/>
    <p:sldId id="463" r:id="rId5"/>
    <p:sldId id="467" r:id="rId6"/>
    <p:sldId id="468" r:id="rId7"/>
    <p:sldId id="474" r:id="rId8"/>
    <p:sldId id="469" r:id="rId9"/>
    <p:sldId id="475" r:id="rId10"/>
    <p:sldId id="470" r:id="rId11"/>
    <p:sldId id="476" r:id="rId12"/>
    <p:sldId id="281" r:id="rId13"/>
    <p:sldId id="549" r:id="rId14"/>
    <p:sldId id="472" r:id="rId15"/>
    <p:sldId id="473" r:id="rId16"/>
    <p:sldId id="477" r:id="rId17"/>
    <p:sldId id="479" r:id="rId18"/>
    <p:sldId id="482" r:id="rId19"/>
    <p:sldId id="546" r:id="rId20"/>
    <p:sldId id="548" r:id="rId21"/>
    <p:sldId id="483" r:id="rId22"/>
    <p:sldId id="531" r:id="rId23"/>
    <p:sldId id="532" r:id="rId24"/>
    <p:sldId id="533" r:id="rId25"/>
    <p:sldId id="534" r:id="rId26"/>
    <p:sldId id="535" r:id="rId27"/>
    <p:sldId id="536" r:id="rId28"/>
    <p:sldId id="603" r:id="rId29"/>
    <p:sldId id="610" r:id="rId30"/>
    <p:sldId id="488" r:id="rId31"/>
    <p:sldId id="489" r:id="rId32"/>
    <p:sldId id="490" r:id="rId33"/>
    <p:sldId id="491" r:id="rId34"/>
    <p:sldId id="493" r:id="rId35"/>
    <p:sldId id="604" r:id="rId36"/>
    <p:sldId id="494" r:id="rId37"/>
    <p:sldId id="495" r:id="rId38"/>
    <p:sldId id="496" r:id="rId39"/>
    <p:sldId id="589" r:id="rId40"/>
    <p:sldId id="497" r:id="rId41"/>
    <p:sldId id="498" r:id="rId42"/>
    <p:sldId id="499" r:id="rId43"/>
    <p:sldId id="611" r:id="rId44"/>
    <p:sldId id="500" r:id="rId45"/>
    <p:sldId id="561" r:id="rId46"/>
    <p:sldId id="504" r:id="rId47"/>
    <p:sldId id="505" r:id="rId48"/>
    <p:sldId id="506" r:id="rId49"/>
    <p:sldId id="508" r:id="rId50"/>
    <p:sldId id="509" r:id="rId51"/>
    <p:sldId id="510" r:id="rId52"/>
    <p:sldId id="585" r:id="rId53"/>
    <p:sldId id="512" r:id="rId54"/>
    <p:sldId id="513" r:id="rId55"/>
    <p:sldId id="514" r:id="rId56"/>
    <p:sldId id="516" r:id="rId57"/>
    <p:sldId id="517" r:id="rId58"/>
    <p:sldId id="518" r:id="rId59"/>
    <p:sldId id="540" r:id="rId60"/>
    <p:sldId id="544" r:id="rId61"/>
    <p:sldId id="360" r:id="rId62"/>
    <p:sldId id="369" r:id="rId63"/>
    <p:sldId id="562" r:id="rId64"/>
    <p:sldId id="563" r:id="rId65"/>
    <p:sldId id="564" r:id="rId66"/>
    <p:sldId id="370" r:id="rId67"/>
    <p:sldId id="388" r:id="rId68"/>
    <p:sldId id="372" r:id="rId69"/>
    <p:sldId id="413" r:id="rId70"/>
    <p:sldId id="609" r:id="rId71"/>
    <p:sldId id="390" r:id="rId72"/>
    <p:sldId id="375" r:id="rId73"/>
    <p:sldId id="595" r:id="rId74"/>
    <p:sldId id="550" r:id="rId75"/>
    <p:sldId id="606" r:id="rId76"/>
    <p:sldId id="608" r:id="rId77"/>
    <p:sldId id="592" r:id="rId78"/>
    <p:sldId id="591" r:id="rId79"/>
    <p:sldId id="587" r:id="rId80"/>
    <p:sldId id="387" r:id="rId81"/>
    <p:sldId id="555" r:id="rId82"/>
    <p:sldId id="572" r:id="rId83"/>
    <p:sldId id="420" r:id="rId84"/>
    <p:sldId id="556" r:id="rId85"/>
    <p:sldId id="570" r:id="rId86"/>
    <p:sldId id="571" r:id="rId87"/>
    <p:sldId id="584" r:id="rId88"/>
    <p:sldId id="415" r:id="rId89"/>
    <p:sldId id="416" r:id="rId90"/>
    <p:sldId id="377" r:id="rId91"/>
    <p:sldId id="559" r:id="rId92"/>
    <p:sldId id="417" r:id="rId93"/>
    <p:sldId id="573" r:id="rId94"/>
    <p:sldId id="605" r:id="rId95"/>
    <p:sldId id="593" r:id="rId96"/>
    <p:sldId id="404" r:id="rId97"/>
    <p:sldId id="406" r:id="rId98"/>
    <p:sldId id="568" r:id="rId99"/>
    <p:sldId id="399" r:id="rId100"/>
    <p:sldId id="393" r:id="rId101"/>
    <p:sldId id="407" r:id="rId102"/>
    <p:sldId id="582" r:id="rId103"/>
    <p:sldId id="418" r:id="rId104"/>
    <p:sldId id="428" r:id="rId105"/>
    <p:sldId id="429" r:id="rId106"/>
    <p:sldId id="574" r:id="rId107"/>
    <p:sldId id="577" r:id="rId108"/>
    <p:sldId id="594" r:id="rId109"/>
    <p:sldId id="578" r:id="rId110"/>
    <p:sldId id="598" r:id="rId111"/>
    <p:sldId id="398" r:id="rId112"/>
    <p:sldId id="419" r:id="rId113"/>
    <p:sldId id="596" r:id="rId114"/>
    <p:sldId id="401" r:id="rId115"/>
    <p:sldId id="599" r:id="rId116"/>
    <p:sldId id="600" r:id="rId117"/>
    <p:sldId id="392" r:id="rId118"/>
    <p:sldId id="601" r:id="rId119"/>
    <p:sldId id="558" r:id="rId120"/>
    <p:sldId id="423" r:id="rId121"/>
    <p:sldId id="575" r:id="rId122"/>
    <p:sldId id="427" r:id="rId123"/>
    <p:sldId id="422" r:id="rId124"/>
    <p:sldId id="583" r:id="rId125"/>
    <p:sldId id="379" r:id="rId126"/>
    <p:sldId id="421" r:id="rId127"/>
    <p:sldId id="576" r:id="rId128"/>
    <p:sldId id="380" r:id="rId129"/>
    <p:sldId id="395" r:id="rId130"/>
    <p:sldId id="547" r:id="rId131"/>
    <p:sldId id="560" r:id="rId132"/>
    <p:sldId id="597" r:id="rId133"/>
    <p:sldId id="381" r:id="rId134"/>
    <p:sldId id="382" r:id="rId135"/>
    <p:sldId id="425" r:id="rId136"/>
    <p:sldId id="386" r:id="rId137"/>
    <p:sldId id="579" r:id="rId138"/>
    <p:sldId id="543" r:id="rId139"/>
    <p:sldId id="435" r:id="rId140"/>
  </p:sldIdLst>
  <p:sldSz cx="9144000" cy="6858000" type="screen4x3"/>
  <p:notesSz cx="6858000" cy="9144000"/>
  <p:defaultTextStyle>
    <a:defPPr>
      <a:defRPr lang="de-CH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62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A98AA-4FE5-1E43-8056-7FFA4A6DFD4A}" type="datetimeFigureOut">
              <a:rPr lang="de-CH" smtClean="0"/>
              <a:pPr/>
              <a:t>14.09.2022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0E5C4-2711-2A49-AC40-5767100F3DB0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3A333-192D-D943-B0D3-21FA8CA44DFC}" type="datetimeFigureOut">
              <a:rPr lang="de-CH" smtClean="0"/>
              <a:pPr/>
              <a:t>14.09.2022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606D7-7DC3-314E-AD39-7EA3AD16C509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606D7-7DC3-314E-AD39-7EA3AD16C509}" type="slidenum">
              <a:rPr lang="de-CH" smtClean="0"/>
              <a:pPr/>
              <a:t>53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58046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606D7-7DC3-314E-AD39-7EA3AD16C509}" type="slidenum">
              <a:rPr lang="de-CH" smtClean="0"/>
              <a:pPr/>
              <a:t>57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428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8CB3-4AEE-4B5E-8696-BA576BB82CB8}" type="datetime1">
              <a:rPr lang="de-CH" smtClean="0"/>
              <a:pPr/>
              <a:t>14.09.2022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F40-EA1A-4EFA-9423-A91507C0B924}" type="datetime1">
              <a:rPr lang="de-CH" smtClean="0"/>
              <a:pPr/>
              <a:t>14.09.2022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EC59-D301-4504-AA9A-F9F10D18D778}" type="datetime1">
              <a:rPr lang="de-CH" smtClean="0"/>
              <a:pPr/>
              <a:t>14.09.2022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908050"/>
            <a:ext cx="4038600" cy="5616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59313" y="908050"/>
            <a:ext cx="4038600" cy="27320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59313" y="3792538"/>
            <a:ext cx="4038600" cy="273208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E09E44D-0ADB-4293-97CD-32D3759A0D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A3F7-9888-409A-8FFF-9034415C6265}" type="datetime1">
              <a:rPr lang="de-CH" smtClean="0"/>
              <a:pPr>
                <a:defRPr/>
              </a:pPr>
              <a:t>14.09.2022</a:t>
            </a:fld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F01B2CE-2F77-4D11-861C-D2AC9B0827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T. Chlibec - Ultraschallzentrum Rorschach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64F2BAD-AFE0-45C3-A480-208711553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97B78-553C-4EF2-9E8F-4B1E6EAB2050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57199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9883119-FBBC-C364-6773-E295B025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AB010-3986-4D14-9DC0-B4A2EA74B4DC}" type="datetime1">
              <a:rPr lang="de-CH" smtClean="0"/>
              <a:pPr/>
              <a:t>14.09.2022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C5955D-DC0C-831C-EC84-0933F84E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7544" y="6400799"/>
            <a:ext cx="4248912" cy="365125"/>
          </a:xfrm>
        </p:spPr>
        <p:txBody>
          <a:bodyPr/>
          <a:lstStyle/>
          <a:p>
            <a:r>
              <a:rPr lang="de-DE" dirty="0"/>
              <a:t>T. Chlibec – interdisziplinäres Ultraschallzentrum Rorschach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0843ACF-3FE7-C9B8-BAD3-C80924A9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A715-6BC5-4AA5-92F8-916C1C3E245F}" type="datetime1">
              <a:rPr lang="de-CH" smtClean="0"/>
              <a:pPr/>
              <a:t>14.09.2022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9E66B-AB7D-46ED-BF9A-B849E7825E62}" type="datetime1">
              <a:rPr lang="de-CH" smtClean="0"/>
              <a:pPr/>
              <a:t>14.09.2022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58D1C-8168-48BA-B039-24E485E0A8C4}" type="datetime1">
              <a:rPr lang="de-CH" smtClean="0"/>
              <a:pPr/>
              <a:t>14.09.2022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D50F-3F4C-4161-A073-821EABA90CCE}" type="datetime1">
              <a:rPr lang="de-CH" smtClean="0"/>
              <a:pPr/>
              <a:t>14.09.2022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8A96-97D0-4476-90D6-339FB1986024}" type="datetime1">
              <a:rPr lang="de-CH" smtClean="0"/>
              <a:pPr/>
              <a:t>14.09.2022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6F5B-A9B0-49D3-9798-0AD0F93CDFD9}" type="datetime1">
              <a:rPr lang="de-CH" smtClean="0"/>
              <a:pPr/>
              <a:t>14.09.2022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5F71-FB2E-48D5-9B3B-F08620E4B3A6}" type="datetime1">
              <a:rPr lang="de-CH" smtClean="0"/>
              <a:pPr/>
              <a:t>14.09.2022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CH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AB010-3986-4D14-9DC0-B4A2EA74B4DC}" type="datetime1">
              <a:rPr lang="de-CH" smtClean="0"/>
              <a:pPr/>
              <a:t>14.09.2022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CH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ov"/><Relationship Id="rId1" Type="http://schemas.microsoft.com/office/2007/relationships/media" Target="../media/media13.mov"/><Relationship Id="rId6" Type="http://schemas.openxmlformats.org/officeDocument/2006/relationships/image" Target="../media/image133.jpeg"/><Relationship Id="rId5" Type="http://schemas.openxmlformats.org/officeDocument/2006/relationships/image" Target="../media/image134.png"/><Relationship Id="rId4" Type="http://schemas.openxmlformats.org/officeDocument/2006/relationships/image" Target="../media/image1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159.jpeg"/><Relationship Id="rId5" Type="http://schemas.openxmlformats.org/officeDocument/2006/relationships/image" Target="../media/image158.png"/><Relationship Id="rId4" Type="http://schemas.openxmlformats.org/officeDocument/2006/relationships/image" Target="../media/image1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168.png"/><Relationship Id="rId4" Type="http://schemas.openxmlformats.org/officeDocument/2006/relationships/image" Target="../media/image1.jpe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media" Target="../media/media11.MOV"/><Relationship Id="rId7" Type="http://schemas.openxmlformats.org/officeDocument/2006/relationships/image" Target="../media/image168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MO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3.jpeg"/><Relationship Id="rId9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3.jpeg"/><Relationship Id="rId9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6.jpeg"/><Relationship Id="rId5" Type="http://schemas.openxmlformats.org/officeDocument/2006/relationships/image" Target="../media/image3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36.jpeg"/><Relationship Id="rId5" Type="http://schemas.openxmlformats.org/officeDocument/2006/relationships/image" Target="../media/image3.jpe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jpe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3.jpe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.jpe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46.jpeg"/><Relationship Id="rId5" Type="http://schemas.openxmlformats.org/officeDocument/2006/relationships/image" Target="../media/image3.jpe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50.jpeg"/><Relationship Id="rId5" Type="http://schemas.openxmlformats.org/officeDocument/2006/relationships/image" Target="../media/image3.jpe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6" Type="http://schemas.openxmlformats.org/officeDocument/2006/relationships/image" Target="../media/image3.jpeg"/><Relationship Id="rId5" Type="http://schemas.openxmlformats.org/officeDocument/2006/relationships/image" Target="../media/image24.jpe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1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.jpe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image" Target="../media/image65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6" Type="http://schemas.openxmlformats.org/officeDocument/2006/relationships/image" Target="../media/image73.png"/><Relationship Id="rId5" Type="http://schemas.openxmlformats.org/officeDocument/2006/relationships/image" Target="../media/image68.jpeg"/><Relationship Id="rId4" Type="http://schemas.openxmlformats.org/officeDocument/2006/relationships/image" Target="../media/image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04.png"/><Relationship Id="rId4" Type="http://schemas.openxmlformats.org/officeDocument/2006/relationships/image" Target="../media/image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1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447659"/>
            <a:ext cx="7772400" cy="1470025"/>
          </a:xfrm>
        </p:spPr>
        <p:txBody>
          <a:bodyPr/>
          <a:lstStyle/>
          <a:p>
            <a:r>
              <a:rPr lang="de-CH" dirty="0"/>
              <a:t>Sonografie beim kleinen und grossen Trauma</a:t>
            </a:r>
            <a:br>
              <a:rPr lang="de-CH" dirty="0"/>
            </a:br>
            <a:r>
              <a:rPr lang="de-CH" dirty="0"/>
              <a:t>… ein (handwerklicher) Überblick …</a:t>
            </a:r>
            <a:br>
              <a:rPr lang="de-CH" dirty="0"/>
            </a:br>
            <a:br>
              <a:rPr lang="de-CH" dirty="0"/>
            </a:br>
            <a:r>
              <a:rPr lang="de-CH" sz="2000" dirty="0" err="1"/>
              <a:t>Notfallsonotag</a:t>
            </a:r>
            <a:r>
              <a:rPr lang="de-CH" sz="2000" dirty="0"/>
              <a:t> Inselspital, Bern 2022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599" y="4037275"/>
            <a:ext cx="6400800" cy="1752600"/>
          </a:xfrm>
        </p:spPr>
        <p:txBody>
          <a:bodyPr>
            <a:normAutofit/>
          </a:bodyPr>
          <a:lstStyle/>
          <a:p>
            <a:r>
              <a:rPr lang="de-CH" sz="1800" dirty="0"/>
              <a:t>Thomas Chlibec  </a:t>
            </a:r>
          </a:p>
          <a:p>
            <a:r>
              <a:rPr lang="de-CH" sz="1800" dirty="0"/>
              <a:t>interdisziplinäres Ultraschallzentrum Rorschach</a:t>
            </a:r>
          </a:p>
          <a:p>
            <a:r>
              <a:rPr lang="de-CH" sz="1800" dirty="0"/>
              <a:t>www.swisssono.ch</a:t>
            </a:r>
          </a:p>
          <a:p>
            <a:endParaRPr lang="de-CH" sz="2400" dirty="0"/>
          </a:p>
        </p:txBody>
      </p:sp>
      <p:pic>
        <p:nvPicPr>
          <p:cNvPr id="6" name="Grafik 5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9873291B-BA9F-80C1-EA75-98715774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2317925" cy="196453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06A09AF-AD66-B251-7FC5-745D2F5C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811" y="5102933"/>
            <a:ext cx="1326377" cy="164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49D4701-44B8-22CC-1FA8-F01CA7F6A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150" y="377824"/>
            <a:ext cx="3762186" cy="19645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1CF3AA7-DAA4-D2F8-A735-FF283DBD8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74" y="1510506"/>
            <a:ext cx="6167002" cy="38369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Nierentrauma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261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07538"/>
          </a:xfrm>
        </p:spPr>
        <p:txBody>
          <a:bodyPr/>
          <a:lstStyle/>
          <a:p>
            <a:r>
              <a:rPr lang="de-CH" dirty="0"/>
              <a:t>distaler Riss </a:t>
            </a:r>
            <a:br>
              <a:rPr lang="de-CH" dirty="0"/>
            </a:br>
            <a:r>
              <a:rPr lang="de-CH" dirty="0"/>
              <a:t>der langen </a:t>
            </a:r>
            <a:r>
              <a:rPr lang="de-CH" dirty="0" err="1"/>
              <a:t>Bicepssehne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870116B-6A47-E096-F7D3-135E71C95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590" y="1786988"/>
            <a:ext cx="63788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935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M.Supraspinatus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4E4E8A7-3DB4-E792-D21B-196405460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637" y="1315959"/>
            <a:ext cx="612953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13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M.Supraspinatus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1D08570-1192-51BE-B102-8DFA5B6A01AF}"/>
              </a:ext>
            </a:extLst>
          </p:cNvPr>
          <p:cNvSpPr/>
          <p:nvPr/>
        </p:nvSpPr>
        <p:spPr>
          <a:xfrm>
            <a:off x="984743" y="3657600"/>
            <a:ext cx="863600" cy="5842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9E75BDD-5601-E83A-58B6-0D29FF7BE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46" y="3074098"/>
            <a:ext cx="4151736" cy="276782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4E4E8A7-3DB4-E792-D21B-196405460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637" y="1315959"/>
            <a:ext cx="6129533" cy="4525963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B68ECCF6-020D-2F30-C854-E375D3E9F20F}"/>
              </a:ext>
            </a:extLst>
          </p:cNvPr>
          <p:cNvSpPr/>
          <p:nvPr/>
        </p:nvSpPr>
        <p:spPr>
          <a:xfrm>
            <a:off x="1079500" y="3286840"/>
            <a:ext cx="768843" cy="5842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764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Supraspinatus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4E4E8A7-3DB4-E792-D21B-196405460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37" y="1168400"/>
            <a:ext cx="5263099" cy="38862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71AAC6B-7C73-6E87-8CED-9E035BC71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530884"/>
            <a:ext cx="3744940" cy="28254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EF29903-1718-4C1E-06E2-718460424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12" y="3868610"/>
            <a:ext cx="3850458" cy="24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036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SSP-Sehne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6" name="Rupturierte SSP Sehne Kopie">
            <a:hlinkClick r:id="" action="ppaction://media"/>
            <a:extLst>
              <a:ext uri="{FF2B5EF4-FFF2-40B4-BE49-F238E27FC236}">
                <a16:creationId xmlns:a16="http://schemas.microsoft.com/office/drawing/2014/main" id="{AEEBB265-B347-4DB6-D0C6-866DD9CB79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2489" y="934662"/>
            <a:ext cx="6652174" cy="49886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8D16AD1-A24B-9917-F718-EC15EB817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12" y="3868610"/>
            <a:ext cx="3850458" cy="24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1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kleiner Riss SSP-Sehne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36DBAB2E-8D1A-E84C-7CAE-B05094530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1600200"/>
            <a:ext cx="7017084" cy="416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599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Schulteruntersuchung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20669D1-4404-EFD6-5DC2-ADE55ABB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680" y="953837"/>
            <a:ext cx="4196176" cy="31877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A57AF3C-8378-6EBC-FF7E-703CF5BEE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680" y="4141537"/>
            <a:ext cx="4196176" cy="264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2609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Schulteruntersuchung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20669D1-4404-EFD6-5DC2-ADE55ABB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029" y="939083"/>
            <a:ext cx="4196176" cy="31877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A57AF3C-8378-6EBC-FF7E-703CF5BEE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680" y="4141537"/>
            <a:ext cx="4196176" cy="264574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FBDF5A5-1E11-670C-DFD9-544CBCD2FBEF}"/>
              </a:ext>
            </a:extLst>
          </p:cNvPr>
          <p:cNvSpPr/>
          <p:nvPr/>
        </p:nvSpPr>
        <p:spPr>
          <a:xfrm>
            <a:off x="2552700" y="1435100"/>
            <a:ext cx="8763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7D2F6D3-142D-0FDD-E859-E162DDB8CFCE}"/>
              </a:ext>
            </a:extLst>
          </p:cNvPr>
          <p:cNvSpPr/>
          <p:nvPr/>
        </p:nvSpPr>
        <p:spPr>
          <a:xfrm>
            <a:off x="4314618" y="4257174"/>
            <a:ext cx="8763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47731EC-B40D-41A4-548C-968D9027F228}"/>
              </a:ext>
            </a:extLst>
          </p:cNvPr>
          <p:cNvSpPr/>
          <p:nvPr/>
        </p:nvSpPr>
        <p:spPr>
          <a:xfrm>
            <a:off x="2990850" y="5464408"/>
            <a:ext cx="8763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EE75A79-F039-8CD9-579C-11028A7DDB39}"/>
              </a:ext>
            </a:extLst>
          </p:cNvPr>
          <p:cNvSpPr/>
          <p:nvPr/>
        </p:nvSpPr>
        <p:spPr>
          <a:xfrm>
            <a:off x="5070078" y="2923626"/>
            <a:ext cx="489140" cy="5567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oben und unten 6">
            <a:extLst>
              <a:ext uri="{FF2B5EF4-FFF2-40B4-BE49-F238E27FC236}">
                <a16:creationId xmlns:a16="http://schemas.microsoft.com/office/drawing/2014/main" id="{3A479D94-E653-D04A-A9B5-6C65B58AFEB8}"/>
              </a:ext>
            </a:extLst>
          </p:cNvPr>
          <p:cNvSpPr/>
          <p:nvPr/>
        </p:nvSpPr>
        <p:spPr>
          <a:xfrm rot="17371119">
            <a:off x="4431135" y="2174005"/>
            <a:ext cx="114300" cy="52070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5588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Schulteruntersuchung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20669D1-4404-EFD6-5DC2-ADE55ABB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029" y="939083"/>
            <a:ext cx="4196176" cy="31877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A57AF3C-8378-6EBC-FF7E-703CF5BEE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680" y="4141537"/>
            <a:ext cx="4196176" cy="264574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FBDF5A5-1E11-670C-DFD9-544CBCD2FBEF}"/>
              </a:ext>
            </a:extLst>
          </p:cNvPr>
          <p:cNvSpPr/>
          <p:nvPr/>
        </p:nvSpPr>
        <p:spPr>
          <a:xfrm>
            <a:off x="2552700" y="1435100"/>
            <a:ext cx="8763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7D2F6D3-142D-0FDD-E859-E162DDB8CFCE}"/>
              </a:ext>
            </a:extLst>
          </p:cNvPr>
          <p:cNvSpPr/>
          <p:nvPr/>
        </p:nvSpPr>
        <p:spPr>
          <a:xfrm>
            <a:off x="4314618" y="4257174"/>
            <a:ext cx="8763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47731EC-B40D-41A4-548C-968D9027F228}"/>
              </a:ext>
            </a:extLst>
          </p:cNvPr>
          <p:cNvSpPr/>
          <p:nvPr/>
        </p:nvSpPr>
        <p:spPr>
          <a:xfrm>
            <a:off x="2990850" y="5464408"/>
            <a:ext cx="8763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EE75A79-F039-8CD9-579C-11028A7DDB39}"/>
              </a:ext>
            </a:extLst>
          </p:cNvPr>
          <p:cNvSpPr/>
          <p:nvPr/>
        </p:nvSpPr>
        <p:spPr>
          <a:xfrm>
            <a:off x="5070078" y="2923626"/>
            <a:ext cx="489140" cy="5567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oben und unten 6">
            <a:extLst>
              <a:ext uri="{FF2B5EF4-FFF2-40B4-BE49-F238E27FC236}">
                <a16:creationId xmlns:a16="http://schemas.microsoft.com/office/drawing/2014/main" id="{3A479D94-E653-D04A-A9B5-6C65B58AFEB8}"/>
              </a:ext>
            </a:extLst>
          </p:cNvPr>
          <p:cNvSpPr/>
          <p:nvPr/>
        </p:nvSpPr>
        <p:spPr>
          <a:xfrm rot="17371119">
            <a:off x="4431135" y="2174005"/>
            <a:ext cx="114300" cy="52070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84D28F6-4C80-FBF8-1BAA-37F3D3C97218}"/>
              </a:ext>
            </a:extLst>
          </p:cNvPr>
          <p:cNvSpPr txBox="1"/>
          <p:nvPr/>
        </p:nvSpPr>
        <p:spPr>
          <a:xfrm>
            <a:off x="7406002" y="2532933"/>
            <a:ext cx="12224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Die fantastischen Fünf</a:t>
            </a:r>
          </a:p>
          <a:p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96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046746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Peronealsehnen</a:t>
            </a:r>
            <a:br>
              <a:rPr lang="de-CH" dirty="0"/>
            </a:br>
            <a:r>
              <a:rPr lang="de-CH" dirty="0"/>
              <a:t>Risse, Instabilität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6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Grafik 7" descr="Ein Bild, das Text, Strichzeichnung enthält.&#10;&#10;Automatisch generierte Beschreibung">
            <a:extLst>
              <a:ext uri="{FF2B5EF4-FFF2-40B4-BE49-F238E27FC236}">
                <a16:creationId xmlns:a16="http://schemas.microsoft.com/office/drawing/2014/main" id="{0C6B4A12-41BB-BF0A-C279-5F3F90BD5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43" y="4218802"/>
            <a:ext cx="2139457" cy="20224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000D04B-D892-B2E2-83E1-BCBB8CECEA83}"/>
              </a:ext>
            </a:extLst>
          </p:cNvPr>
          <p:cNvSpPr txBox="1"/>
          <p:nvPr/>
        </p:nvSpPr>
        <p:spPr>
          <a:xfrm>
            <a:off x="5067300" y="326390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video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CD66B90-8761-BCA4-81DC-EF949F838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485106"/>
            <a:ext cx="5223036" cy="38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5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A2B8EB9-E9B3-3CF4-216F-DCBA7EE55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74" y="1510506"/>
            <a:ext cx="6167002" cy="38369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Nierentrauma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BBDC9A31-C4A9-54B8-53B4-78D91CCD0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817" y="3811624"/>
            <a:ext cx="3151766" cy="2363825"/>
          </a:xfrm>
          <a:prstGeom prst="rect">
            <a:avLst/>
          </a:prstGeom>
        </p:spPr>
      </p:pic>
      <p:pic>
        <p:nvPicPr>
          <p:cNvPr id="10" name="Grafik 9" descr="Ein Bild, das Text, farbig enthält.&#10;&#10;Automatisch generierte Beschreibung">
            <a:extLst>
              <a:ext uri="{FF2B5EF4-FFF2-40B4-BE49-F238E27FC236}">
                <a16:creationId xmlns:a16="http://schemas.microsoft.com/office/drawing/2014/main" id="{BDA54235-7DA4-38CF-C2A4-FF40CE23E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700" y="1144717"/>
            <a:ext cx="3151766" cy="236382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2AFDF75-CE5E-418C-E947-099A89FF8F7F}"/>
              </a:ext>
            </a:extLst>
          </p:cNvPr>
          <p:cNvSpPr txBox="1"/>
          <p:nvPr/>
        </p:nvSpPr>
        <p:spPr>
          <a:xfrm>
            <a:off x="1044474" y="6356350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Quelle 1)</a:t>
            </a:r>
          </a:p>
        </p:txBody>
      </p:sp>
    </p:spTree>
    <p:extLst>
      <p:ext uri="{BB962C8B-B14F-4D97-AF65-F5344CB8AC3E}">
        <p14:creationId xmlns:p14="http://schemas.microsoft.com/office/powerpoint/2010/main" val="19193283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Peronealsehnen</a:t>
            </a:r>
            <a:br>
              <a:rPr lang="de-CH" dirty="0"/>
            </a:br>
            <a:r>
              <a:rPr lang="de-CH" dirty="0"/>
              <a:t>Risse, Instabilität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6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Grafik 7" descr="Ein Bild, das Text, Strichzeichnung enthält.&#10;&#10;Automatisch generierte Beschreibung">
            <a:extLst>
              <a:ext uri="{FF2B5EF4-FFF2-40B4-BE49-F238E27FC236}">
                <a16:creationId xmlns:a16="http://schemas.microsoft.com/office/drawing/2014/main" id="{0C6B4A12-41BB-BF0A-C279-5F3F90BD5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43" y="4218802"/>
            <a:ext cx="2139457" cy="20224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000D04B-D892-B2E2-83E1-BCBB8CECEA83}"/>
              </a:ext>
            </a:extLst>
          </p:cNvPr>
          <p:cNvSpPr txBox="1"/>
          <p:nvPr/>
        </p:nvSpPr>
        <p:spPr>
          <a:xfrm>
            <a:off x="5067300" y="326390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video</a:t>
            </a:r>
            <a:endParaRPr lang="de-DE" dirty="0"/>
          </a:p>
        </p:txBody>
      </p:sp>
      <p:pic>
        <p:nvPicPr>
          <p:cNvPr id="10" name="Grafik 9" descr="Ein Bild, das Text, Monitor, Bildschirm enthält.&#10;&#10;Automatisch generierte Beschreibung">
            <a:extLst>
              <a:ext uri="{FF2B5EF4-FFF2-40B4-BE49-F238E27FC236}">
                <a16:creationId xmlns:a16="http://schemas.microsoft.com/office/drawing/2014/main" id="{77C68E41-F4A2-B564-A8F2-817CA85D1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366" y="1485106"/>
            <a:ext cx="7378700" cy="302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9895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Achillessehne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C2C9460-BBED-33C9-244A-4080549E7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946" y="1072978"/>
            <a:ext cx="7153275" cy="27622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92D5FCB-DD0D-A785-39AC-BC3CCD3147EF}"/>
              </a:ext>
            </a:extLst>
          </p:cNvPr>
          <p:cNvSpPr txBox="1"/>
          <p:nvPr/>
        </p:nvSpPr>
        <p:spPr>
          <a:xfrm>
            <a:off x="2492785" y="3835228"/>
            <a:ext cx="1963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Kleine Partialläsion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34FB684-993A-F514-7D2B-AB7DD53E7218}"/>
              </a:ext>
            </a:extLst>
          </p:cNvPr>
          <p:cNvSpPr txBox="1"/>
          <p:nvPr/>
        </p:nvSpPr>
        <p:spPr>
          <a:xfrm>
            <a:off x="6061731" y="3863181"/>
            <a:ext cx="161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Seitenvergleich</a:t>
            </a:r>
          </a:p>
        </p:txBody>
      </p:sp>
    </p:spTree>
    <p:extLst>
      <p:ext uri="{BB962C8B-B14F-4D97-AF65-F5344CB8AC3E}">
        <p14:creationId xmlns:p14="http://schemas.microsoft.com/office/powerpoint/2010/main" val="296552524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Achillessehne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C2C9460-BBED-33C9-244A-4080549E7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946" y="1072978"/>
            <a:ext cx="7153275" cy="2762250"/>
          </a:xfrm>
          <a:prstGeom prst="rect">
            <a:avLst/>
          </a:prstGeom>
        </p:spPr>
      </p:pic>
      <p:pic>
        <p:nvPicPr>
          <p:cNvPr id="8" name="Grafik 7" descr="Ein Bild, das Text, draußen, Welle enthält.&#10;&#10;Automatisch generierte Beschreibung">
            <a:extLst>
              <a:ext uri="{FF2B5EF4-FFF2-40B4-BE49-F238E27FC236}">
                <a16:creationId xmlns:a16="http://schemas.microsoft.com/office/drawing/2014/main" id="{7E3047F5-D828-9283-EAE7-E15016E9E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700" y="2776400"/>
            <a:ext cx="5564186" cy="35799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AC824E4-FA1A-6F1E-5355-73470B1113D7}"/>
              </a:ext>
            </a:extLst>
          </p:cNvPr>
          <p:cNvSpPr txBox="1"/>
          <p:nvPr/>
        </p:nvSpPr>
        <p:spPr>
          <a:xfrm>
            <a:off x="823010" y="5987018"/>
            <a:ext cx="1963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Kleine Partialläsion</a:t>
            </a:r>
          </a:p>
        </p:txBody>
      </p:sp>
    </p:spTree>
    <p:extLst>
      <p:ext uri="{BB962C8B-B14F-4D97-AF65-F5344CB8AC3E}">
        <p14:creationId xmlns:p14="http://schemas.microsoft.com/office/powerpoint/2010/main" val="27251456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Achillessehne Lagerung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11" name="Grafik 10" descr="Ein Bild, das Person, drinnen, Bandage, Zubehör enthält.&#10;&#10;Automatisch generierte Beschreibung">
            <a:extLst>
              <a:ext uri="{FF2B5EF4-FFF2-40B4-BE49-F238E27FC236}">
                <a16:creationId xmlns:a16="http://schemas.microsoft.com/office/drawing/2014/main" id="{E8EF3B00-419D-4781-ECCA-BD449B833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50" y="1315960"/>
            <a:ext cx="3206750" cy="2440136"/>
          </a:xfrm>
          <a:prstGeom prst="rect">
            <a:avLst/>
          </a:prstGeom>
        </p:spPr>
      </p:pic>
      <p:pic>
        <p:nvPicPr>
          <p:cNvPr id="15" name="Grafik 14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9FCE12B0-26E0-FDF3-CBD6-D40DABB56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899" y="3256259"/>
            <a:ext cx="2314575" cy="2733077"/>
          </a:xfrm>
          <a:prstGeom prst="rect">
            <a:avLst/>
          </a:prstGeom>
        </p:spPr>
      </p:pic>
      <p:pic>
        <p:nvPicPr>
          <p:cNvPr id="17" name="Grafik 16" descr="Ein Bild, das Person, drinnen, Hand, Bandage enthält.&#10;&#10;Automatisch generierte Beschreibung">
            <a:extLst>
              <a:ext uri="{FF2B5EF4-FFF2-40B4-BE49-F238E27FC236}">
                <a16:creationId xmlns:a16="http://schemas.microsoft.com/office/drawing/2014/main" id="{49B18852-7CAE-6024-1A6F-561BF826E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429" y="1902422"/>
            <a:ext cx="2135216" cy="27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63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Achillessehne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BF064A4-3D73-A2CA-A500-9D0BCB70B95E}"/>
              </a:ext>
            </a:extLst>
          </p:cNvPr>
          <p:cNvSpPr txBox="1"/>
          <p:nvPr/>
        </p:nvSpPr>
        <p:spPr>
          <a:xfrm>
            <a:off x="3683000" y="2057400"/>
            <a:ext cx="218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Achillessehnenruptur</a:t>
            </a:r>
          </a:p>
        </p:txBody>
      </p:sp>
      <p:pic>
        <p:nvPicPr>
          <p:cNvPr id="7" name="Inhaltsplatzhalter 4" descr="Achilles11-05-11-110058_MEILE_20110511_110058_0003.BMP">
            <a:extLst>
              <a:ext uri="{FF2B5EF4-FFF2-40B4-BE49-F238E27FC236}">
                <a16:creationId xmlns:a16="http://schemas.microsoft.com/office/drawing/2014/main" id="{48D34771-E238-E076-4210-7B407E954E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524" r="-19524"/>
          <a:stretch>
            <a:fillRect/>
          </a:stretch>
        </p:blipFill>
        <p:spPr>
          <a:xfrm>
            <a:off x="659635" y="1184102"/>
            <a:ext cx="8229600" cy="452596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87545D4-FD90-544C-9AB1-37AB0C843C34}"/>
              </a:ext>
            </a:extLst>
          </p:cNvPr>
          <p:cNvSpPr/>
          <p:nvPr/>
        </p:nvSpPr>
        <p:spPr>
          <a:xfrm>
            <a:off x="1945435" y="1184102"/>
            <a:ext cx="1297117" cy="2440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24FACE9-8B05-990E-6178-2E9C04628583}"/>
              </a:ext>
            </a:extLst>
          </p:cNvPr>
          <p:cNvSpPr/>
          <p:nvPr/>
        </p:nvSpPr>
        <p:spPr>
          <a:xfrm>
            <a:off x="6501679" y="2130708"/>
            <a:ext cx="915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DADB658-A628-D7C9-7B80-B0E3B57A9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152" y="4047357"/>
            <a:ext cx="3694496" cy="260931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711DA2D9-9B22-5092-F347-DC01DA70A8F2}"/>
              </a:ext>
            </a:extLst>
          </p:cNvPr>
          <p:cNvSpPr/>
          <p:nvPr/>
        </p:nvSpPr>
        <p:spPr>
          <a:xfrm>
            <a:off x="5290152" y="4028273"/>
            <a:ext cx="1529748" cy="1119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D4229E3-758F-E720-D576-534144D3A266}"/>
              </a:ext>
            </a:extLst>
          </p:cNvPr>
          <p:cNvSpPr txBox="1"/>
          <p:nvPr/>
        </p:nvSpPr>
        <p:spPr>
          <a:xfrm>
            <a:off x="1769055" y="5682496"/>
            <a:ext cx="164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Kompletter Riss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6DE6A0E-342C-7463-FDDD-2E1094D8FFB6}"/>
              </a:ext>
            </a:extLst>
          </p:cNvPr>
          <p:cNvSpPr/>
          <p:nvPr/>
        </p:nvSpPr>
        <p:spPr>
          <a:xfrm>
            <a:off x="2641700" y="1210839"/>
            <a:ext cx="1297117" cy="2440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343555F-93E8-8783-3FE8-BDF688D41047}"/>
              </a:ext>
            </a:extLst>
          </p:cNvPr>
          <p:cNvSpPr/>
          <p:nvPr/>
        </p:nvSpPr>
        <p:spPr>
          <a:xfrm>
            <a:off x="7310007" y="4073992"/>
            <a:ext cx="1297117" cy="954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34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Achillessehne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11" name="Grafik 10" descr="Ein Bild, das Text, Monitor, schwarz, Screenshot enthält.&#10;&#10;Automatisch generierte Beschreibung">
            <a:extLst>
              <a:ext uri="{FF2B5EF4-FFF2-40B4-BE49-F238E27FC236}">
                <a16:creationId xmlns:a16="http://schemas.microsoft.com/office/drawing/2014/main" id="{5D461A2E-4BAE-1D36-05DD-8B74F976A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115" y="874092"/>
            <a:ext cx="5681028" cy="3917950"/>
          </a:xfrm>
          <a:prstGeom prst="rect">
            <a:avLst/>
          </a:prstGeom>
        </p:spPr>
      </p:pic>
      <p:pic>
        <p:nvPicPr>
          <p:cNvPr id="15" name="Grafik 14" descr="Ein Bild, das Text, Monitor, Bildschirm, Elektronik enthält.&#10;&#10;Automatisch generierte Beschreibung">
            <a:extLst>
              <a:ext uri="{FF2B5EF4-FFF2-40B4-BE49-F238E27FC236}">
                <a16:creationId xmlns:a16="http://schemas.microsoft.com/office/drawing/2014/main" id="{42A12CE9-67BD-1F4B-5648-47F6D1A07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50" y="3868587"/>
            <a:ext cx="3333750" cy="237266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EAB9131-582A-4630-3738-E9EE94AB0D6D}"/>
              </a:ext>
            </a:extLst>
          </p:cNvPr>
          <p:cNvSpPr txBox="1"/>
          <p:nvPr/>
        </p:nvSpPr>
        <p:spPr>
          <a:xfrm>
            <a:off x="3020678" y="4792042"/>
            <a:ext cx="1551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Teilruptur 50%</a:t>
            </a:r>
          </a:p>
        </p:txBody>
      </p:sp>
    </p:spTree>
    <p:extLst>
      <p:ext uri="{BB962C8B-B14F-4D97-AF65-F5344CB8AC3E}">
        <p14:creationId xmlns:p14="http://schemas.microsoft.com/office/powerpoint/2010/main" val="4900032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Achillessehne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19" name="Grafik 18" descr="Ein Bild, das Text, draußen enthält.&#10;&#10;Automatisch generierte Beschreibung">
            <a:extLst>
              <a:ext uri="{FF2B5EF4-FFF2-40B4-BE49-F238E27FC236}">
                <a16:creationId xmlns:a16="http://schemas.microsoft.com/office/drawing/2014/main" id="{D28C965D-E175-4120-96AD-3406CBE9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09800"/>
            <a:ext cx="8591550" cy="28956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B37363B-ECFE-ADE9-49AD-05976B436A1F}"/>
              </a:ext>
            </a:extLst>
          </p:cNvPr>
          <p:cNvSpPr txBox="1"/>
          <p:nvPr/>
        </p:nvSpPr>
        <p:spPr>
          <a:xfrm>
            <a:off x="3940175" y="5150921"/>
            <a:ext cx="184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Funktionsprüfung</a:t>
            </a:r>
          </a:p>
        </p:txBody>
      </p:sp>
    </p:spTree>
    <p:extLst>
      <p:ext uri="{BB962C8B-B14F-4D97-AF65-F5344CB8AC3E}">
        <p14:creationId xmlns:p14="http://schemas.microsoft.com/office/powerpoint/2010/main" val="28750655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ext.poll.brevis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54A71C39-B710-7B9B-FD2D-E5C2C5BE7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44" y="1296365"/>
            <a:ext cx="6496050" cy="410527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1451763-CB96-9DF4-0D8C-DE1DFB99DA6A}"/>
              </a:ext>
            </a:extLst>
          </p:cNvPr>
          <p:cNvSpPr txBox="1"/>
          <p:nvPr/>
        </p:nvSpPr>
        <p:spPr>
          <a:xfrm>
            <a:off x="4794040" y="5447161"/>
            <a:ext cx="181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Schnittverletzung</a:t>
            </a:r>
          </a:p>
        </p:txBody>
      </p:sp>
    </p:spTree>
    <p:extLst>
      <p:ext uri="{BB962C8B-B14F-4D97-AF65-F5344CB8AC3E}">
        <p14:creationId xmlns:p14="http://schemas.microsoft.com/office/powerpoint/2010/main" val="37159875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ext.poll.brevis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54A71C39-B710-7B9B-FD2D-E5C2C5BE7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82" y="928002"/>
            <a:ext cx="4640662" cy="293273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1451763-CB96-9DF4-0D8C-DE1DFB99DA6A}"/>
              </a:ext>
            </a:extLst>
          </p:cNvPr>
          <p:cNvSpPr txBox="1"/>
          <p:nvPr/>
        </p:nvSpPr>
        <p:spPr>
          <a:xfrm>
            <a:off x="1894482" y="3860737"/>
            <a:ext cx="181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Schnittverletzung</a:t>
            </a:r>
          </a:p>
        </p:txBody>
      </p:sp>
      <p:pic>
        <p:nvPicPr>
          <p:cNvPr id="9" name="Grafik 8" descr="Ein Bild, das Text, Wasser, draußen enthält.&#10;&#10;Automatisch generierte Beschreibung">
            <a:extLst>
              <a:ext uri="{FF2B5EF4-FFF2-40B4-BE49-F238E27FC236}">
                <a16:creationId xmlns:a16="http://schemas.microsoft.com/office/drawing/2014/main" id="{EB507339-FB71-C573-C01F-DE740A377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66676"/>
            <a:ext cx="4282643" cy="295948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1003F51-D8A4-3179-08CC-A05E3147EE93}"/>
              </a:ext>
            </a:extLst>
          </p:cNvPr>
          <p:cNvSpPr/>
          <p:nvPr/>
        </p:nvSpPr>
        <p:spPr>
          <a:xfrm>
            <a:off x="3403158" y="2266122"/>
            <a:ext cx="572494" cy="604299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7726ED2-8923-8B23-A0CA-3AE59AFF248A}"/>
              </a:ext>
            </a:extLst>
          </p:cNvPr>
          <p:cNvSpPr/>
          <p:nvPr/>
        </p:nvSpPr>
        <p:spPr>
          <a:xfrm>
            <a:off x="7372184" y="4191638"/>
            <a:ext cx="572494" cy="604299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75589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Hämatobursa</a:t>
            </a:r>
            <a:r>
              <a:rPr lang="de-CH" dirty="0"/>
              <a:t> olecrani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/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9ED9D6-9463-0A3F-599A-4939B091D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62" y="3511829"/>
            <a:ext cx="6967552" cy="234176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5F36013-A3C8-20C6-8D43-4DFDBAC26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65" y="1022193"/>
            <a:ext cx="4763895" cy="267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77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ED955E83-E36D-83B8-1A54-76B366D3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2C45801D-9448-C639-11E9-F61C0131E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Traumatischer Pankreasriss</a:t>
            </a:r>
          </a:p>
        </p:txBody>
      </p:sp>
      <p:pic>
        <p:nvPicPr>
          <p:cNvPr id="48131" name="Picture 3" descr="Pankreas tu long">
            <a:extLst>
              <a:ext uri="{FF2B5EF4-FFF2-40B4-BE49-F238E27FC236}">
                <a16:creationId xmlns:a16="http://schemas.microsoft.com/office/drawing/2014/main" id="{13D315AB-C495-64E6-5110-FC8329151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4378325"/>
            <a:ext cx="3995737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Pankreas tu trans">
            <a:extLst>
              <a:ext uri="{FF2B5EF4-FFF2-40B4-BE49-F238E27FC236}">
                <a16:creationId xmlns:a16="http://schemas.microsoft.com/office/drawing/2014/main" id="{E3E8650D-207F-CC4D-9C87-C90E60DF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39" y="1468437"/>
            <a:ext cx="5723167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816A0048-3459-953C-9C09-A52819AD3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subacromio-subdeltoidea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/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30157CC-E537-642C-CA2A-504DFE69B3FF}"/>
              </a:ext>
            </a:extLst>
          </p:cNvPr>
          <p:cNvSpPr txBox="1"/>
          <p:nvPr/>
        </p:nvSpPr>
        <p:spPr>
          <a:xfrm>
            <a:off x="3307328" y="3175921"/>
            <a:ext cx="84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SASD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07508C2-9102-41C5-D5E3-615CEF524109}"/>
              </a:ext>
            </a:extLst>
          </p:cNvPr>
          <p:cNvSpPr txBox="1"/>
          <p:nvPr/>
        </p:nvSpPr>
        <p:spPr>
          <a:xfrm>
            <a:off x="7363251" y="3088024"/>
            <a:ext cx="114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olecrani</a:t>
            </a:r>
          </a:p>
        </p:txBody>
      </p:sp>
      <p:pic>
        <p:nvPicPr>
          <p:cNvPr id="6" name="Bild 4" descr="I201712200936091780014.bmp">
            <a:extLst>
              <a:ext uri="{FF2B5EF4-FFF2-40B4-BE49-F238E27FC236}">
                <a16:creationId xmlns:a16="http://schemas.microsoft.com/office/drawing/2014/main" id="{416C1D27-4773-7852-E85A-905A64A71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459" y="1157543"/>
            <a:ext cx="6778283" cy="508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389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subacromio-subdeltoidea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/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30157CC-E537-642C-CA2A-504DFE69B3FF}"/>
              </a:ext>
            </a:extLst>
          </p:cNvPr>
          <p:cNvSpPr txBox="1"/>
          <p:nvPr/>
        </p:nvSpPr>
        <p:spPr>
          <a:xfrm>
            <a:off x="3307328" y="3175921"/>
            <a:ext cx="84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SASD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07508C2-9102-41C5-D5E3-615CEF524109}"/>
              </a:ext>
            </a:extLst>
          </p:cNvPr>
          <p:cNvSpPr txBox="1"/>
          <p:nvPr/>
        </p:nvSpPr>
        <p:spPr>
          <a:xfrm>
            <a:off x="7363251" y="3088024"/>
            <a:ext cx="114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olecrani</a:t>
            </a:r>
          </a:p>
        </p:txBody>
      </p:sp>
      <p:pic>
        <p:nvPicPr>
          <p:cNvPr id="6" name="Bild 4" descr="I201712200936091780014.bmp">
            <a:extLst>
              <a:ext uri="{FF2B5EF4-FFF2-40B4-BE49-F238E27FC236}">
                <a16:creationId xmlns:a16="http://schemas.microsoft.com/office/drawing/2014/main" id="{416C1D27-4773-7852-E85A-905A64A71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459" y="1157543"/>
            <a:ext cx="6778283" cy="508371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54C1A1C-2F0E-BFF6-7639-927172C33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00" y="4191000"/>
            <a:ext cx="3699801" cy="24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1633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Hämatobursa</a:t>
            </a:r>
            <a:r>
              <a:rPr lang="de-CH" dirty="0"/>
              <a:t> </a:t>
            </a:r>
            <a:r>
              <a:rPr lang="de-CH" dirty="0" err="1"/>
              <a:t>sasd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/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30157CC-E537-642C-CA2A-504DFE69B3FF}"/>
              </a:ext>
            </a:extLst>
          </p:cNvPr>
          <p:cNvSpPr txBox="1"/>
          <p:nvPr/>
        </p:nvSpPr>
        <p:spPr>
          <a:xfrm>
            <a:off x="3307328" y="3175921"/>
            <a:ext cx="84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SASD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07508C2-9102-41C5-D5E3-615CEF524109}"/>
              </a:ext>
            </a:extLst>
          </p:cNvPr>
          <p:cNvSpPr txBox="1"/>
          <p:nvPr/>
        </p:nvSpPr>
        <p:spPr>
          <a:xfrm>
            <a:off x="7363251" y="3088024"/>
            <a:ext cx="114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olecrani</a:t>
            </a:r>
          </a:p>
        </p:txBody>
      </p:sp>
      <p:pic>
        <p:nvPicPr>
          <p:cNvPr id="7" name="Bild 5" descr="I201808131638175630009.bmp">
            <a:extLst>
              <a:ext uri="{FF2B5EF4-FFF2-40B4-BE49-F238E27FC236}">
                <a16:creationId xmlns:a16="http://schemas.microsoft.com/office/drawing/2014/main" id="{19793B19-7A4D-797A-5F77-C84BD80DF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876" y="1362970"/>
            <a:ext cx="6350924" cy="476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8111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Bursa </a:t>
            </a:r>
            <a:r>
              <a:rPr lang="de-CH" dirty="0" err="1"/>
              <a:t>sasd</a:t>
            </a:r>
            <a:r>
              <a:rPr lang="de-CH" dirty="0"/>
              <a:t> </a:t>
            </a:r>
            <a:r>
              <a:rPr lang="de-CH" dirty="0" err="1"/>
              <a:t>post</a:t>
            </a:r>
            <a:r>
              <a:rPr lang="de-CH" dirty="0"/>
              <a:t> </a:t>
            </a:r>
            <a:r>
              <a:rPr lang="de-CH" dirty="0" err="1"/>
              <a:t>punctionem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/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30157CC-E537-642C-CA2A-504DFE69B3FF}"/>
              </a:ext>
            </a:extLst>
          </p:cNvPr>
          <p:cNvSpPr txBox="1"/>
          <p:nvPr/>
        </p:nvSpPr>
        <p:spPr>
          <a:xfrm>
            <a:off x="3307328" y="3175921"/>
            <a:ext cx="84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SASD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07508C2-9102-41C5-D5E3-615CEF524109}"/>
              </a:ext>
            </a:extLst>
          </p:cNvPr>
          <p:cNvSpPr txBox="1"/>
          <p:nvPr/>
        </p:nvSpPr>
        <p:spPr>
          <a:xfrm>
            <a:off x="7363251" y="3088024"/>
            <a:ext cx="114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olecrani</a:t>
            </a:r>
          </a:p>
        </p:txBody>
      </p:sp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A558ABA1-0CDB-0439-C6FC-0A2BB71A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946" y="2203882"/>
            <a:ext cx="7205704" cy="26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0928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Bursa </a:t>
            </a:r>
            <a:r>
              <a:rPr lang="de-CH" dirty="0" err="1"/>
              <a:t>sasd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/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KernM202209091546593190001">
            <a:hlinkClick r:id="" action="ppaction://media"/>
            <a:extLst>
              <a:ext uri="{FF2B5EF4-FFF2-40B4-BE49-F238E27FC236}">
                <a16:creationId xmlns:a16="http://schemas.microsoft.com/office/drawing/2014/main" id="{8D87E719-4392-715B-07C8-9827AF975E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6223" y="1600200"/>
            <a:ext cx="5653377" cy="42400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97DB661-4E69-2CA5-DDB1-3C733E964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422" y="4523089"/>
            <a:ext cx="2895601" cy="21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SSP # und Bursa </a:t>
            </a:r>
            <a:r>
              <a:rPr lang="de-CH" dirty="0" err="1"/>
              <a:t>sasd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/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30157CC-E537-642C-CA2A-504DFE69B3FF}"/>
              </a:ext>
            </a:extLst>
          </p:cNvPr>
          <p:cNvSpPr txBox="1"/>
          <p:nvPr/>
        </p:nvSpPr>
        <p:spPr>
          <a:xfrm>
            <a:off x="3307328" y="3175921"/>
            <a:ext cx="84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SASD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07508C2-9102-41C5-D5E3-615CEF524109}"/>
              </a:ext>
            </a:extLst>
          </p:cNvPr>
          <p:cNvSpPr txBox="1"/>
          <p:nvPr/>
        </p:nvSpPr>
        <p:spPr>
          <a:xfrm>
            <a:off x="7363251" y="3088024"/>
            <a:ext cx="114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olecrani</a:t>
            </a:r>
          </a:p>
        </p:txBody>
      </p:sp>
      <p:pic>
        <p:nvPicPr>
          <p:cNvPr id="12" name="Grafik 11" descr="Ein Bild, das Text, Elektronik, Anzeige, Computer enthält.&#10;&#10;Automatisch generierte Beschreibung">
            <a:extLst>
              <a:ext uri="{FF2B5EF4-FFF2-40B4-BE49-F238E27FC236}">
                <a16:creationId xmlns:a16="http://schemas.microsoft.com/office/drawing/2014/main" id="{A2E0E8FD-498B-62FC-C9E7-91350A0D8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312" y="1135857"/>
            <a:ext cx="696277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2761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Kontusion prä-, infrapatellar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/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30157CC-E537-642C-CA2A-504DFE69B3FF}"/>
              </a:ext>
            </a:extLst>
          </p:cNvPr>
          <p:cNvSpPr txBox="1"/>
          <p:nvPr/>
        </p:nvSpPr>
        <p:spPr>
          <a:xfrm>
            <a:off x="3307328" y="3175921"/>
            <a:ext cx="84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SASD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C970513-5FBB-7E80-1043-1B562DAD9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072978"/>
            <a:ext cx="4685608" cy="2902122"/>
          </a:xfrm>
          <a:prstGeom prst="rect">
            <a:avLst/>
          </a:prstGeom>
        </p:spPr>
      </p:pic>
      <p:pic>
        <p:nvPicPr>
          <p:cNvPr id="16" name="Grafik 15" descr="Ein Bild, das Text, Bildschirm, Screenshot enthält.&#10;&#10;Automatisch generierte Beschreibung">
            <a:extLst>
              <a:ext uri="{FF2B5EF4-FFF2-40B4-BE49-F238E27FC236}">
                <a16:creationId xmlns:a16="http://schemas.microsoft.com/office/drawing/2014/main" id="{621CB6E7-FDD5-F96F-7287-E0E5B367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034" y="2978046"/>
            <a:ext cx="4270256" cy="304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2571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prä-, infrapatellar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/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30157CC-E537-642C-CA2A-504DFE69B3FF}"/>
              </a:ext>
            </a:extLst>
          </p:cNvPr>
          <p:cNvSpPr txBox="1"/>
          <p:nvPr/>
        </p:nvSpPr>
        <p:spPr>
          <a:xfrm>
            <a:off x="3307328" y="3175921"/>
            <a:ext cx="84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SASD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C970513-5FBB-7E80-1043-1B562DAD9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072978"/>
            <a:ext cx="4685608" cy="2902122"/>
          </a:xfrm>
          <a:prstGeom prst="rect">
            <a:avLst/>
          </a:prstGeom>
        </p:spPr>
      </p:pic>
      <p:pic>
        <p:nvPicPr>
          <p:cNvPr id="16" name="Grafik 15" descr="Ein Bild, das Text, Bildschirm, Screenshot enthält.&#10;&#10;Automatisch generierte Beschreibung">
            <a:extLst>
              <a:ext uri="{FF2B5EF4-FFF2-40B4-BE49-F238E27FC236}">
                <a16:creationId xmlns:a16="http://schemas.microsoft.com/office/drawing/2014/main" id="{621CB6E7-FDD5-F96F-7287-E0E5B367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034" y="2978046"/>
            <a:ext cx="4270256" cy="3048552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5D00CC7F-4D87-8B24-8DC7-8E48EB0D7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4794" y="2775700"/>
            <a:ext cx="2114550" cy="3877685"/>
          </a:xfrm>
          <a:prstGeom prst="rect">
            <a:avLst/>
          </a:prstGeom>
        </p:spPr>
      </p:pic>
      <p:pic>
        <p:nvPicPr>
          <p:cNvPr id="8" name="Grafik 7" descr="Ein Bild, das Person, drinnen, Hand enthält.&#10;&#10;Automatisch generierte Beschreibung">
            <a:extLst>
              <a:ext uri="{FF2B5EF4-FFF2-40B4-BE49-F238E27FC236}">
                <a16:creationId xmlns:a16="http://schemas.microsoft.com/office/drawing/2014/main" id="{20A530DE-BA6B-D2FA-F308-6F54D232A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172" y="1088927"/>
            <a:ext cx="1815862" cy="13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6696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Normalbefund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/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6EF4779-3E8B-3CEC-C0CC-EB9C9E01B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39" y="1072978"/>
            <a:ext cx="4493960" cy="3156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C1821AC-D496-A9EA-2EC2-568B20321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78600"/>
            <a:ext cx="4493961" cy="31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5524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Normalbefund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/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6EF4779-3E8B-3CEC-C0CC-EB9C9E01B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39" y="1072978"/>
            <a:ext cx="4493960" cy="3156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C1821AC-D496-A9EA-2EC2-568B20321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78600"/>
            <a:ext cx="4493961" cy="3156800"/>
          </a:xfrm>
          <a:prstGeom prst="rect">
            <a:avLst/>
          </a:prstGeom>
        </p:spPr>
      </p:pic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19D1D1C6-D7A9-8AAD-DAB8-B31A040C0BDE}"/>
              </a:ext>
            </a:extLst>
          </p:cNvPr>
          <p:cNvSpPr/>
          <p:nvPr/>
        </p:nvSpPr>
        <p:spPr>
          <a:xfrm>
            <a:off x="4724400" y="2019300"/>
            <a:ext cx="152400" cy="508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24B79B61-DE88-8B0C-6BB1-078E6FD0D009}"/>
              </a:ext>
            </a:extLst>
          </p:cNvPr>
          <p:cNvSpPr/>
          <p:nvPr/>
        </p:nvSpPr>
        <p:spPr>
          <a:xfrm>
            <a:off x="7051892" y="4229778"/>
            <a:ext cx="152400" cy="508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245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90CA14E3-76BE-C536-4225-EFF10937A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2C45801D-9448-C639-11E9-F61C0131E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Traumatischer Pankreasriss</a:t>
            </a:r>
          </a:p>
        </p:txBody>
      </p:sp>
      <p:pic>
        <p:nvPicPr>
          <p:cNvPr id="48131" name="Picture 3" descr="Pankreas tu long">
            <a:extLst>
              <a:ext uri="{FF2B5EF4-FFF2-40B4-BE49-F238E27FC236}">
                <a16:creationId xmlns:a16="http://schemas.microsoft.com/office/drawing/2014/main" id="{13D315AB-C495-64E6-5110-FC8329151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4378325"/>
            <a:ext cx="3995737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Pankreas tu trans">
            <a:extLst>
              <a:ext uri="{FF2B5EF4-FFF2-40B4-BE49-F238E27FC236}">
                <a16:creationId xmlns:a16="http://schemas.microsoft.com/office/drawing/2014/main" id="{E3E8650D-207F-CC4D-9C87-C90E60DF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39" y="1468437"/>
            <a:ext cx="5723167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816A0048-3459-953C-9C09-A52819AD3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B8C1FE5D-4827-207A-6071-4305004507EA}"/>
              </a:ext>
            </a:extLst>
          </p:cNvPr>
          <p:cNvSpPr/>
          <p:nvPr/>
        </p:nvSpPr>
        <p:spPr>
          <a:xfrm>
            <a:off x="4659464" y="2608028"/>
            <a:ext cx="166977" cy="6679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0225F4E5-1CFC-A379-BEDC-10B8BC946231}"/>
              </a:ext>
            </a:extLst>
          </p:cNvPr>
          <p:cNvSpPr/>
          <p:nvPr/>
        </p:nvSpPr>
        <p:spPr>
          <a:xfrm>
            <a:off x="7567575" y="4597179"/>
            <a:ext cx="166977" cy="6679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862803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Glasspiserverletzung</a:t>
            </a:r>
            <a:r>
              <a:rPr lang="de-CH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/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6EF4779-3E8B-3CEC-C0CC-EB9C9E01B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39" y="1072978"/>
            <a:ext cx="4493960" cy="3156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C1821AC-D496-A9EA-2EC2-568B20321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78600"/>
            <a:ext cx="4493961" cy="3156800"/>
          </a:xfrm>
          <a:prstGeom prst="rect">
            <a:avLst/>
          </a:prstGeom>
        </p:spPr>
      </p:pic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19D1D1C6-D7A9-8AAD-DAB8-B31A040C0BDE}"/>
              </a:ext>
            </a:extLst>
          </p:cNvPr>
          <p:cNvSpPr/>
          <p:nvPr/>
        </p:nvSpPr>
        <p:spPr>
          <a:xfrm>
            <a:off x="4724400" y="2019300"/>
            <a:ext cx="152400" cy="508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24B79B61-DE88-8B0C-6BB1-078E6FD0D009}"/>
              </a:ext>
            </a:extLst>
          </p:cNvPr>
          <p:cNvSpPr/>
          <p:nvPr/>
        </p:nvSpPr>
        <p:spPr>
          <a:xfrm>
            <a:off x="7051892" y="4229778"/>
            <a:ext cx="152400" cy="508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Wasser, draußen, Welle enthält.&#10;&#10;Automatisch generierte Beschreibung">
            <a:extLst>
              <a:ext uri="{FF2B5EF4-FFF2-40B4-BE49-F238E27FC236}">
                <a16:creationId xmlns:a16="http://schemas.microsoft.com/office/drawing/2014/main" id="{9D929DBF-9897-1BBA-C4D9-A5A0187F9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381" y="4031006"/>
            <a:ext cx="3619649" cy="1633194"/>
          </a:xfrm>
          <a:prstGeom prst="rect">
            <a:avLst/>
          </a:prstGeom>
        </p:spPr>
      </p:pic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8791D554-0D9F-8A15-2635-FEC7AB692230}"/>
              </a:ext>
            </a:extLst>
          </p:cNvPr>
          <p:cNvSpPr/>
          <p:nvPr/>
        </p:nvSpPr>
        <p:spPr>
          <a:xfrm>
            <a:off x="4244054" y="3863181"/>
            <a:ext cx="152400" cy="508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78F944A-EC30-8E67-EB07-0DD2C6AD6F12}"/>
              </a:ext>
            </a:extLst>
          </p:cNvPr>
          <p:cNvSpPr txBox="1"/>
          <p:nvPr/>
        </p:nvSpPr>
        <p:spPr>
          <a:xfrm>
            <a:off x="2521123" y="5754931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 1)</a:t>
            </a:r>
          </a:p>
        </p:txBody>
      </p:sp>
    </p:spTree>
    <p:extLst>
      <p:ext uri="{BB962C8B-B14F-4D97-AF65-F5344CB8AC3E}">
        <p14:creationId xmlns:p14="http://schemas.microsoft.com/office/powerpoint/2010/main" val="142162718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N.ulnaris</a:t>
            </a:r>
            <a:r>
              <a:rPr lang="de-CH" dirty="0"/>
              <a:t> am </a:t>
            </a:r>
            <a:r>
              <a:rPr lang="de-CH" dirty="0" err="1"/>
              <a:t>sulcus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/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BenzNUlnarisM202009031023082030002">
            <a:hlinkClick r:id="" action="ppaction://media"/>
            <a:extLst>
              <a:ext uri="{FF2B5EF4-FFF2-40B4-BE49-F238E27FC236}">
                <a16:creationId xmlns:a16="http://schemas.microsoft.com/office/drawing/2014/main" id="{8252414E-5053-3B44-B751-38912EBA8F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2050" y="1600200"/>
            <a:ext cx="5574527" cy="418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5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Untersuchungstechnik Nerv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/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BenzNUlnarisM202009031023082030002">
            <a:hlinkClick r:id="" action="ppaction://media"/>
            <a:extLst>
              <a:ext uri="{FF2B5EF4-FFF2-40B4-BE49-F238E27FC236}">
                <a16:creationId xmlns:a16="http://schemas.microsoft.com/office/drawing/2014/main" id="{8252414E-5053-3B44-B751-38912EBA8F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2050" y="1600200"/>
            <a:ext cx="5574527" cy="4180896"/>
          </a:xfrm>
          <a:prstGeom prst="rect">
            <a:avLst/>
          </a:prstGeom>
        </p:spPr>
      </p:pic>
      <p:pic>
        <p:nvPicPr>
          <p:cNvPr id="6" name="IMG_8272">
            <a:hlinkClick r:id="" action="ppaction://media"/>
            <a:extLst>
              <a:ext uri="{FF2B5EF4-FFF2-40B4-BE49-F238E27FC236}">
                <a16:creationId xmlns:a16="http://schemas.microsoft.com/office/drawing/2014/main" id="{06FF6B8D-A645-9DBE-758E-74B432E7CFF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0073" y="1938866"/>
            <a:ext cx="1676400" cy="29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4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Aneurysma </a:t>
            </a:r>
            <a:r>
              <a:rPr lang="de-CH" dirty="0" err="1"/>
              <a:t>spurium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/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F670C2C-5081-08F0-4D9D-F5752C72C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49" y="1695450"/>
            <a:ext cx="6233225" cy="37147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08A1BEB-2816-12BD-CD70-A71B9F2BBB92}"/>
              </a:ext>
            </a:extLst>
          </p:cNvPr>
          <p:cNvSpPr txBox="1"/>
          <p:nvPr/>
        </p:nvSpPr>
        <p:spPr>
          <a:xfrm>
            <a:off x="2686049" y="5775881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 1)</a:t>
            </a:r>
          </a:p>
        </p:txBody>
      </p:sp>
    </p:spTree>
    <p:extLst>
      <p:ext uri="{BB962C8B-B14F-4D97-AF65-F5344CB8AC3E}">
        <p14:creationId xmlns:p14="http://schemas.microsoft.com/office/powerpoint/2010/main" val="70151488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Metallspiser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57789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/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030EEA-187C-4090-854F-A19D79AB9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012" y="3640138"/>
            <a:ext cx="3838575" cy="2486025"/>
          </a:xfrm>
          <a:prstGeom prst="rect">
            <a:avLst/>
          </a:prstGeom>
        </p:spPr>
      </p:pic>
      <p:pic>
        <p:nvPicPr>
          <p:cNvPr id="9" name="Grafik 8" descr="Ein Bild, das Text, draußen, Screenshot enthält.&#10;&#10;Automatisch generierte Beschreibung">
            <a:extLst>
              <a:ext uri="{FF2B5EF4-FFF2-40B4-BE49-F238E27FC236}">
                <a16:creationId xmlns:a16="http://schemas.microsoft.com/office/drawing/2014/main" id="{78BF7B44-CF53-B46D-E6D2-F4043438C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968" y="1018924"/>
            <a:ext cx="3990975" cy="2438400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220202C1-9DE5-699C-69BE-62C3C6135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199419"/>
            <a:ext cx="4865377" cy="2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530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Holzspiser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/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 descr="Ein Bild, das Text, draußen, Screenshot enthält.&#10;&#10;Automatisch generierte Beschreibung">
            <a:extLst>
              <a:ext uri="{FF2B5EF4-FFF2-40B4-BE49-F238E27FC236}">
                <a16:creationId xmlns:a16="http://schemas.microsoft.com/office/drawing/2014/main" id="{52FE98D3-F7A1-7ABC-BF46-F344BBFD5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303" y="1600200"/>
            <a:ext cx="6648581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0634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MSK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A9C3A36-8915-8CF1-6CC5-8483416CED79}"/>
              </a:ext>
            </a:extLst>
          </p:cNvPr>
          <p:cNvSpPr txBox="1">
            <a:spLocks/>
          </p:cNvSpPr>
          <p:nvPr/>
        </p:nvSpPr>
        <p:spPr>
          <a:xfrm>
            <a:off x="2394131" y="1600200"/>
            <a:ext cx="6749869" cy="4343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Meist Linearschallkopf (Schallfrequenz)</a:t>
            </a:r>
          </a:p>
          <a:p>
            <a:r>
              <a:rPr lang="de-DE" dirty="0"/>
              <a:t>Nahfeld? („erwäge Vorlaufstrecke“)</a:t>
            </a:r>
          </a:p>
          <a:p>
            <a:r>
              <a:rPr lang="de-DE" dirty="0"/>
              <a:t>Korrekter Winkel zum Objekt ?(90 Grad?)…</a:t>
            </a:r>
            <a:r>
              <a:rPr lang="de-DE" dirty="0" err="1"/>
              <a:t>ev</a:t>
            </a:r>
            <a:r>
              <a:rPr lang="de-DE" dirty="0"/>
              <a:t> verändern…</a:t>
            </a:r>
          </a:p>
          <a:p>
            <a:r>
              <a:rPr lang="de-DE" dirty="0" err="1"/>
              <a:t>Gain</a:t>
            </a:r>
            <a:r>
              <a:rPr lang="de-DE" dirty="0"/>
              <a:t>, Fokus ?</a:t>
            </a:r>
          </a:p>
          <a:p>
            <a:r>
              <a:rPr lang="de-DE" dirty="0"/>
              <a:t>Seitenvergleich </a:t>
            </a:r>
          </a:p>
          <a:p>
            <a:r>
              <a:rPr lang="de-DE" dirty="0"/>
              <a:t>Bewegung aktiv/passiv</a:t>
            </a:r>
          </a:p>
          <a:p>
            <a:r>
              <a:rPr lang="de-DE" dirty="0"/>
              <a:t>Schallkopf </a:t>
            </a:r>
            <a:r>
              <a:rPr lang="de-DE" dirty="0" err="1"/>
              <a:t>ev</a:t>
            </a:r>
            <a:r>
              <a:rPr lang="de-DE" dirty="0"/>
              <a:t> kippeln/bewegen !</a:t>
            </a:r>
          </a:p>
          <a:p>
            <a:r>
              <a:rPr lang="de-DE" dirty="0"/>
              <a:t>Stabile Unterlage, stabile Handhaltung, feine Bewegung mit Schallkopf</a:t>
            </a:r>
          </a:p>
        </p:txBody>
      </p:sp>
    </p:spTree>
    <p:extLst>
      <p:ext uri="{BB962C8B-B14F-4D97-AF65-F5344CB8AC3E}">
        <p14:creationId xmlns:p14="http://schemas.microsoft.com/office/powerpoint/2010/main" val="126170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MSK-Buchtipp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7AB9D8D-EF2D-215D-D9BC-76D7FC82F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75531" y="2244738"/>
            <a:ext cx="4313358" cy="323501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4340C04-6CB9-D714-4073-4EBFE4BB9295}"/>
              </a:ext>
            </a:extLst>
          </p:cNvPr>
          <p:cNvSpPr txBox="1"/>
          <p:nvPr/>
        </p:nvSpPr>
        <p:spPr>
          <a:xfrm>
            <a:off x="1898040" y="725401"/>
            <a:ext cx="668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Buch: …“</a:t>
            </a:r>
            <a:r>
              <a:rPr lang="de-DE" sz="1600" b="1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de-DE" sz="16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. mehr oder minder viele bedruckte Bögen Papier, die </a:t>
            </a:r>
            <a:r>
              <a:rPr lang="de-DE" sz="16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zusam-mengeheftet</a:t>
            </a:r>
            <a:r>
              <a:rPr lang="de-DE" sz="16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sind und von einem festen Umschlag aus Pappe </a:t>
            </a:r>
          </a:p>
          <a:p>
            <a:r>
              <a:rPr lang="de-DE" sz="16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schützend umgeben werden</a:t>
            </a:r>
            <a:r>
              <a:rPr lang="de-DE" sz="1600" dirty="0"/>
              <a:t>.“ (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free</a:t>
            </a:r>
            <a:r>
              <a:rPr lang="de-DE" sz="1600" dirty="0"/>
              <a:t> </a:t>
            </a:r>
            <a:r>
              <a:rPr lang="de-DE" sz="1600" dirty="0" err="1"/>
              <a:t>dictionary</a:t>
            </a:r>
            <a:r>
              <a:rPr lang="de-DE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660767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9873291B-BA9F-80C1-EA75-98715774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2317925" cy="1964532"/>
          </a:xfrm>
          <a:prstGeom prst="rect">
            <a:avLst/>
          </a:prstGeom>
        </p:spPr>
      </p:pic>
      <p:sp>
        <p:nvSpPr>
          <p:cNvPr id="10" name="Pfeil: nach links und rechts 9">
            <a:extLst>
              <a:ext uri="{FF2B5EF4-FFF2-40B4-BE49-F238E27FC236}">
                <a16:creationId xmlns:a16="http://schemas.microsoft.com/office/drawing/2014/main" id="{F32BA6DC-D302-8593-2475-AF79F4E4F72A}"/>
              </a:ext>
            </a:extLst>
          </p:cNvPr>
          <p:cNvSpPr/>
          <p:nvPr/>
        </p:nvSpPr>
        <p:spPr>
          <a:xfrm>
            <a:off x="3556000" y="1295400"/>
            <a:ext cx="620818" cy="2794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BD7EA4-238B-C31D-E58A-242A97B8478F}"/>
              </a:ext>
            </a:extLst>
          </p:cNvPr>
          <p:cNvSpPr txBox="1"/>
          <p:nvPr/>
        </p:nvSpPr>
        <p:spPr>
          <a:xfrm>
            <a:off x="895528" y="4068707"/>
            <a:ext cx="197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MSK-Sonografie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9C39D82F-BABC-297A-8229-9C096D9DA8A0}"/>
              </a:ext>
            </a:extLst>
          </p:cNvPr>
          <p:cNvSpPr/>
          <p:nvPr/>
        </p:nvSpPr>
        <p:spPr>
          <a:xfrm>
            <a:off x="2253436" y="3913276"/>
            <a:ext cx="318052" cy="32096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3A128B44-61D8-731F-602A-0225CF3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50" y="377824"/>
            <a:ext cx="3762186" cy="196453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901A5D1-9625-EAC2-5F69-2A437D0B7F61}"/>
              </a:ext>
            </a:extLst>
          </p:cNvPr>
          <p:cNvSpPr txBox="1"/>
          <p:nvPr/>
        </p:nvSpPr>
        <p:spPr>
          <a:xfrm>
            <a:off x="4572000" y="4345706"/>
            <a:ext cx="3557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Sonografie als rasches 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Intraabd</a:t>
            </a:r>
            <a:r>
              <a:rPr lang="de-DE" dirty="0"/>
              <a:t>. Organe/Lunge/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Gefässe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D861539C-9EFD-F514-5B21-71DB96E09191}"/>
              </a:ext>
            </a:extLst>
          </p:cNvPr>
          <p:cNvSpPr/>
          <p:nvPr/>
        </p:nvSpPr>
        <p:spPr>
          <a:xfrm>
            <a:off x="5840234" y="3902026"/>
            <a:ext cx="318052" cy="3322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Geschirr enthält.&#10;&#10;Automatisch generierte Beschreibung">
            <a:extLst>
              <a:ext uri="{FF2B5EF4-FFF2-40B4-BE49-F238E27FC236}">
                <a16:creationId xmlns:a16="http://schemas.microsoft.com/office/drawing/2014/main" id="{6B7F171B-2F36-9BC4-1B4A-207F29744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835" y="2525065"/>
            <a:ext cx="1419253" cy="128692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FF4D8D9-C754-D361-6FE5-311C988BF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649" y="2555493"/>
            <a:ext cx="1296530" cy="1256494"/>
          </a:xfrm>
          <a:prstGeom prst="rect">
            <a:avLst/>
          </a:prstGeom>
        </p:spPr>
      </p:pic>
      <p:sp>
        <p:nvSpPr>
          <p:cNvPr id="7" name="L-Form 6">
            <a:extLst>
              <a:ext uri="{FF2B5EF4-FFF2-40B4-BE49-F238E27FC236}">
                <a16:creationId xmlns:a16="http://schemas.microsoft.com/office/drawing/2014/main" id="{CBECC2EE-4306-1687-68E0-1C9A02BDF13C}"/>
              </a:ext>
            </a:extLst>
          </p:cNvPr>
          <p:cNvSpPr/>
          <p:nvPr/>
        </p:nvSpPr>
        <p:spPr>
          <a:xfrm rot="1999398" flipH="1">
            <a:off x="8259072" y="4502041"/>
            <a:ext cx="278295" cy="556592"/>
          </a:xfrm>
          <a:prstGeom prst="corne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L-Form 7">
            <a:extLst>
              <a:ext uri="{FF2B5EF4-FFF2-40B4-BE49-F238E27FC236}">
                <a16:creationId xmlns:a16="http://schemas.microsoft.com/office/drawing/2014/main" id="{7D598986-546B-5B50-4BD7-1A879D54E481}"/>
              </a:ext>
            </a:extLst>
          </p:cNvPr>
          <p:cNvSpPr/>
          <p:nvPr/>
        </p:nvSpPr>
        <p:spPr>
          <a:xfrm rot="1999398" flipH="1">
            <a:off x="8222532" y="4081593"/>
            <a:ext cx="278295" cy="556592"/>
          </a:xfrm>
          <a:prstGeom prst="corne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L-Form 13">
            <a:extLst>
              <a:ext uri="{FF2B5EF4-FFF2-40B4-BE49-F238E27FC236}">
                <a16:creationId xmlns:a16="http://schemas.microsoft.com/office/drawing/2014/main" id="{889EA1AF-A81F-5BEC-805D-62F70E8E5031}"/>
              </a:ext>
            </a:extLst>
          </p:cNvPr>
          <p:cNvSpPr/>
          <p:nvPr/>
        </p:nvSpPr>
        <p:spPr>
          <a:xfrm rot="1999398" flipH="1">
            <a:off x="2898477" y="4290025"/>
            <a:ext cx="278295" cy="556592"/>
          </a:xfrm>
          <a:prstGeom prst="corne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72F01EB8-E3AF-A4E8-AE7D-9D54DFF8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7328560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687" y="459798"/>
            <a:ext cx="8229600" cy="514099"/>
          </a:xfrm>
        </p:spPr>
        <p:txBody>
          <a:bodyPr/>
          <a:lstStyle/>
          <a:p>
            <a:r>
              <a:rPr lang="de-CH" sz="2000" dirty="0"/>
              <a:t>Vielen Dank</a:t>
            </a:r>
            <a:br>
              <a:rPr lang="de-CH" sz="2000" dirty="0"/>
            </a:br>
            <a:r>
              <a:rPr lang="de-CH" sz="2000" dirty="0"/>
              <a:t>für Ihr Aufmerksamkeit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377824"/>
            <a:ext cx="1605440" cy="838326"/>
          </a:xfrm>
          <a:prstGeom prst="rect">
            <a:avLst/>
          </a:prstGeom>
        </p:spPr>
      </p:pic>
      <p:pic>
        <p:nvPicPr>
          <p:cNvPr id="3" name="Grafik 2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7537C8A5-39EA-5D59-02CF-F4DD058B1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Picture 5" descr="09_G">
            <a:extLst>
              <a:ext uri="{FF2B5EF4-FFF2-40B4-BE49-F238E27FC236}">
                <a16:creationId xmlns:a16="http://schemas.microsoft.com/office/drawing/2014/main" id="{829E52DB-7A45-3843-2363-2D12F8090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4743" y="1999458"/>
            <a:ext cx="6988175" cy="233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5456F32-99DD-5B6A-4B47-1A03E9B2F804}"/>
              </a:ext>
            </a:extLst>
          </p:cNvPr>
          <p:cNvSpPr txBox="1"/>
          <p:nvPr/>
        </p:nvSpPr>
        <p:spPr>
          <a:xfrm>
            <a:off x="2334528" y="1399479"/>
            <a:ext cx="4474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Gibt es Fragen, Ergänzungen?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6486965-185B-3B92-2C14-374B9AC03C34}"/>
              </a:ext>
            </a:extLst>
          </p:cNvPr>
          <p:cNvSpPr txBox="1"/>
          <p:nvPr/>
        </p:nvSpPr>
        <p:spPr>
          <a:xfrm>
            <a:off x="984743" y="4407320"/>
            <a:ext cx="71501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Quellen:</a:t>
            </a:r>
          </a:p>
          <a:p>
            <a:pPr marL="342900" indent="-342900">
              <a:buAutoNum type="arabicParenR"/>
            </a:pPr>
            <a:r>
              <a:rPr lang="de-DE" sz="1200" dirty="0"/>
              <a:t>Ultrasoundcases.info</a:t>
            </a:r>
          </a:p>
          <a:p>
            <a:pPr marL="342900" indent="-342900">
              <a:buAutoNum type="arabicParenR"/>
            </a:pPr>
            <a:r>
              <a:rPr lang="de-DE" sz="1200" dirty="0"/>
              <a:t>Springer. </a:t>
            </a:r>
            <a:r>
              <a:rPr lang="de-DE" sz="1200" dirty="0" err="1"/>
              <a:t>Role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contrast-enhanced</a:t>
            </a:r>
            <a:r>
              <a:rPr lang="de-DE" sz="1200" dirty="0"/>
              <a:t> </a:t>
            </a:r>
            <a:r>
              <a:rPr lang="de-DE" sz="1200" dirty="0" err="1"/>
              <a:t>ultrasound</a:t>
            </a:r>
            <a:r>
              <a:rPr lang="de-DE" sz="1200" dirty="0"/>
              <a:t> (CEUS) in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diagnosis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traumatic</a:t>
            </a:r>
            <a:r>
              <a:rPr lang="de-DE" sz="1200" dirty="0"/>
              <a:t> </a:t>
            </a:r>
            <a:r>
              <a:rPr lang="de-DE" sz="1200" dirty="0" err="1"/>
              <a:t>splenic</a:t>
            </a:r>
            <a:r>
              <a:rPr lang="de-DE" sz="1200" dirty="0"/>
              <a:t> </a:t>
            </a:r>
            <a:r>
              <a:rPr lang="de-DE" sz="1200" dirty="0" err="1"/>
              <a:t>injuries</a:t>
            </a:r>
            <a:r>
              <a:rPr lang="de-DE" sz="1200" dirty="0"/>
              <a:t>. </a:t>
            </a:r>
            <a:r>
              <a:rPr lang="de-DE" sz="1200" dirty="0" err="1"/>
              <a:t>SpringerLink</a:t>
            </a:r>
            <a:endParaRPr lang="de-DE" sz="1200" dirty="0"/>
          </a:p>
          <a:p>
            <a:pPr marL="342900" indent="-342900">
              <a:buAutoNum type="arabicParenR"/>
            </a:pPr>
            <a:r>
              <a:rPr lang="de-DE" sz="1200" dirty="0"/>
              <a:t>ResearchGate.com. Males, </a:t>
            </a:r>
            <a:r>
              <a:rPr lang="de-DE" sz="1200" dirty="0" err="1"/>
              <a:t>hepatic</a:t>
            </a:r>
            <a:r>
              <a:rPr lang="de-DE" sz="1200" dirty="0"/>
              <a:t> </a:t>
            </a:r>
            <a:r>
              <a:rPr lang="de-DE" sz="1200" dirty="0" err="1"/>
              <a:t>injury</a:t>
            </a:r>
            <a:r>
              <a:rPr lang="de-DE" sz="1200" dirty="0"/>
              <a:t>. Download Scientific </a:t>
            </a:r>
            <a:r>
              <a:rPr lang="de-DE" sz="1200" dirty="0" err="1"/>
              <a:t>Diagram</a:t>
            </a:r>
            <a:r>
              <a:rPr lang="de-DE" sz="1200" dirty="0"/>
              <a:t>. </a:t>
            </a:r>
          </a:p>
          <a:p>
            <a:pPr marL="342900" indent="-342900">
              <a:buAutoNum type="arabicParenR"/>
            </a:pPr>
            <a:r>
              <a:rPr lang="de-CH" alt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Modifiziert nach: Moore, </a:t>
            </a:r>
            <a:r>
              <a:rPr lang="de-CH" alt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Clinically</a:t>
            </a:r>
            <a:r>
              <a:rPr lang="de-CH" alt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alt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oriented</a:t>
            </a:r>
            <a:r>
              <a:rPr lang="de-CH" alt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alt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Anatomy</a:t>
            </a:r>
            <a:r>
              <a:rPr lang="de-CH" alt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, 3rd Ed. Williams and Wilkins </a:t>
            </a:r>
          </a:p>
          <a:p>
            <a:pPr marL="342900" indent="-342900">
              <a:buAutoNum type="arabicParenR"/>
            </a:pPr>
            <a:r>
              <a:rPr lang="de-CH" alt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H. </a:t>
            </a:r>
            <a:r>
              <a:rPr lang="de-CH" alt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Gaulrapp</a:t>
            </a:r>
            <a:r>
              <a:rPr lang="de-CH" alt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. Ultrasound </a:t>
            </a:r>
            <a:r>
              <a:rPr lang="de-CH" alt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facilitates</a:t>
            </a:r>
            <a:r>
              <a:rPr lang="de-CH" alt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differential </a:t>
            </a:r>
            <a:r>
              <a:rPr lang="de-CH" alt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diagnosis</a:t>
            </a:r>
            <a:r>
              <a:rPr lang="de-CH" alt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alt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alt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alt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pedriatic</a:t>
            </a:r>
            <a:r>
              <a:rPr lang="de-CH" alt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hip </a:t>
            </a:r>
            <a:r>
              <a:rPr lang="de-CH" alt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pain</a:t>
            </a:r>
            <a:r>
              <a:rPr lang="de-CH" alt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. Research. 145.</a:t>
            </a:r>
          </a:p>
          <a:p>
            <a:pPr marL="342900" indent="-342900">
              <a:buAutoNum type="arabicParenR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29180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CEUS und Trauma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00A11A1-C2A8-7A17-9DC5-6DC1064D9C18}"/>
              </a:ext>
            </a:extLst>
          </p:cNvPr>
          <p:cNvSpPr txBox="1"/>
          <p:nvPr/>
        </p:nvSpPr>
        <p:spPr>
          <a:xfrm>
            <a:off x="1044474" y="6356350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Quelle 2)</a:t>
            </a:r>
          </a:p>
        </p:txBody>
      </p:sp>
      <p:pic>
        <p:nvPicPr>
          <p:cNvPr id="7" name="Grafik 6" descr="Ein Bild, das Text, Säugetier enthält.&#10;&#10;Automatisch generierte Beschreibung">
            <a:extLst>
              <a:ext uri="{FF2B5EF4-FFF2-40B4-BE49-F238E27FC236}">
                <a16:creationId xmlns:a16="http://schemas.microsoft.com/office/drawing/2014/main" id="{BC097D2F-28C1-ED92-0CC6-F9FDB7E95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" y="1750005"/>
            <a:ext cx="7686675" cy="299085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911852E-2C62-E425-0B16-807B519D6084}"/>
              </a:ext>
            </a:extLst>
          </p:cNvPr>
          <p:cNvSpPr txBox="1"/>
          <p:nvPr/>
        </p:nvSpPr>
        <p:spPr>
          <a:xfrm>
            <a:off x="6019800" y="4813406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CEUS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133CD3D-6416-4AEB-DC8F-73AB0C4E1E93}"/>
              </a:ext>
            </a:extLst>
          </p:cNvPr>
          <p:cNvSpPr txBox="1"/>
          <p:nvPr/>
        </p:nvSpPr>
        <p:spPr>
          <a:xfrm>
            <a:off x="1847194" y="5140713"/>
            <a:ext cx="552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CEUS: Parenchymatöse Organe: Risse: Füllungsdefekte</a:t>
            </a:r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CA8ECD1F-E0B2-EF04-4309-5D0D1AE70881}"/>
              </a:ext>
            </a:extLst>
          </p:cNvPr>
          <p:cNvSpPr/>
          <p:nvPr/>
        </p:nvSpPr>
        <p:spPr>
          <a:xfrm rot="13579706">
            <a:off x="1596575" y="2335832"/>
            <a:ext cx="426392" cy="8936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Text, drinnen, offen, geöffnet enthält.&#10;&#10;Automatisch generierte Beschreibung">
            <a:extLst>
              <a:ext uri="{FF2B5EF4-FFF2-40B4-BE49-F238E27FC236}">
                <a16:creationId xmlns:a16="http://schemas.microsoft.com/office/drawing/2014/main" id="{6AF7A2E2-CC2C-71C3-5B02-37E35459D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538" y="156330"/>
            <a:ext cx="1949872" cy="146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33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CEUS </a:t>
            </a:r>
            <a:r>
              <a:rPr lang="de-CH" dirty="0" err="1"/>
              <a:t>vs</a:t>
            </a:r>
            <a:r>
              <a:rPr lang="de-CH" dirty="0"/>
              <a:t> CT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E6F0A946-C307-8816-0EBB-6D39429FB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601118"/>
            <a:ext cx="2819400" cy="211455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598F8AA-28F7-CF41-A854-4FA5F8C87061}"/>
              </a:ext>
            </a:extLst>
          </p:cNvPr>
          <p:cNvSpPr txBox="1"/>
          <p:nvPr/>
        </p:nvSpPr>
        <p:spPr>
          <a:xfrm>
            <a:off x="993913" y="5836257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 3)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6A9B10C-86B9-C7CA-5B9F-0FCFA50A9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5" y="1429418"/>
            <a:ext cx="4819650" cy="4286250"/>
          </a:xfrm>
          <a:prstGeom prst="rect">
            <a:avLst/>
          </a:prstGeom>
        </p:spPr>
      </p:pic>
      <p:pic>
        <p:nvPicPr>
          <p:cNvPr id="8" name="Grafik 7" descr="Ein Bild, das Text, drinnen, offen, geöffnet enthält.&#10;&#10;Automatisch generierte Beschreibung">
            <a:extLst>
              <a:ext uri="{FF2B5EF4-FFF2-40B4-BE49-F238E27FC236}">
                <a16:creationId xmlns:a16="http://schemas.microsoft.com/office/drawing/2014/main" id="{5084BD57-61A4-AECE-2862-71D5A09F9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538" y="156330"/>
            <a:ext cx="1949872" cy="146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91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9873291B-BA9F-80C1-EA75-98715774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2317925" cy="1964532"/>
          </a:xfrm>
          <a:prstGeom prst="rect">
            <a:avLst/>
          </a:prstGeom>
        </p:spPr>
      </p:pic>
      <p:sp>
        <p:nvSpPr>
          <p:cNvPr id="10" name="Pfeil: nach links und rechts 9">
            <a:extLst>
              <a:ext uri="{FF2B5EF4-FFF2-40B4-BE49-F238E27FC236}">
                <a16:creationId xmlns:a16="http://schemas.microsoft.com/office/drawing/2014/main" id="{F32BA6DC-D302-8593-2475-AF79F4E4F72A}"/>
              </a:ext>
            </a:extLst>
          </p:cNvPr>
          <p:cNvSpPr/>
          <p:nvPr/>
        </p:nvSpPr>
        <p:spPr>
          <a:xfrm>
            <a:off x="3556000" y="1295400"/>
            <a:ext cx="620818" cy="2794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BD7EA4-238B-C31D-E58A-242A97B8478F}"/>
              </a:ext>
            </a:extLst>
          </p:cNvPr>
          <p:cNvSpPr txBox="1"/>
          <p:nvPr/>
        </p:nvSpPr>
        <p:spPr>
          <a:xfrm>
            <a:off x="895528" y="4068707"/>
            <a:ext cx="197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MSK-Sonografie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9C39D82F-BABC-297A-8229-9C096D9DA8A0}"/>
              </a:ext>
            </a:extLst>
          </p:cNvPr>
          <p:cNvSpPr/>
          <p:nvPr/>
        </p:nvSpPr>
        <p:spPr>
          <a:xfrm>
            <a:off x="2253436" y="3913276"/>
            <a:ext cx="318052" cy="32096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3A128B44-61D8-731F-602A-0225CF3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50" y="377824"/>
            <a:ext cx="3762186" cy="196453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901A5D1-9625-EAC2-5F69-2A437D0B7F61}"/>
              </a:ext>
            </a:extLst>
          </p:cNvPr>
          <p:cNvSpPr txBox="1"/>
          <p:nvPr/>
        </p:nvSpPr>
        <p:spPr>
          <a:xfrm>
            <a:off x="4572000" y="4345706"/>
            <a:ext cx="3557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Sonografie als rasches 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Intraabd</a:t>
            </a:r>
            <a:r>
              <a:rPr lang="de-DE" dirty="0"/>
              <a:t>. Organe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/Lunge/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Gefässe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D861539C-9EFD-F514-5B21-71DB96E09191}"/>
              </a:ext>
            </a:extLst>
          </p:cNvPr>
          <p:cNvSpPr/>
          <p:nvPr/>
        </p:nvSpPr>
        <p:spPr>
          <a:xfrm>
            <a:off x="5840234" y="3902026"/>
            <a:ext cx="318052" cy="3322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Geschirr enthält.&#10;&#10;Automatisch generierte Beschreibung">
            <a:extLst>
              <a:ext uri="{FF2B5EF4-FFF2-40B4-BE49-F238E27FC236}">
                <a16:creationId xmlns:a16="http://schemas.microsoft.com/office/drawing/2014/main" id="{6B7F171B-2F36-9BC4-1B4A-207F29744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835" y="2525065"/>
            <a:ext cx="1419253" cy="128692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FF4D8D9-C754-D361-6FE5-311C988BF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649" y="2555493"/>
            <a:ext cx="1296530" cy="1256494"/>
          </a:xfrm>
          <a:prstGeom prst="rect">
            <a:avLst/>
          </a:prstGeom>
        </p:spPr>
      </p:pic>
      <p:sp>
        <p:nvSpPr>
          <p:cNvPr id="3" name="L-Form 2">
            <a:extLst>
              <a:ext uri="{FF2B5EF4-FFF2-40B4-BE49-F238E27FC236}">
                <a16:creationId xmlns:a16="http://schemas.microsoft.com/office/drawing/2014/main" id="{F1F9F346-8725-029E-FC70-B799B58E3BDE}"/>
              </a:ext>
            </a:extLst>
          </p:cNvPr>
          <p:cNvSpPr/>
          <p:nvPr/>
        </p:nvSpPr>
        <p:spPr>
          <a:xfrm rot="1999398" flipH="1">
            <a:off x="8252759" y="4699557"/>
            <a:ext cx="278295" cy="556592"/>
          </a:xfrm>
          <a:prstGeom prst="corne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B73F0F0D-499F-B8A4-C18E-C92D5AE6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25443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9873291B-BA9F-80C1-EA75-98715774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2317925" cy="1964532"/>
          </a:xfrm>
          <a:prstGeom prst="rect">
            <a:avLst/>
          </a:prstGeom>
        </p:spPr>
      </p:pic>
      <p:sp>
        <p:nvSpPr>
          <p:cNvPr id="10" name="Pfeil: nach links und rechts 9">
            <a:extLst>
              <a:ext uri="{FF2B5EF4-FFF2-40B4-BE49-F238E27FC236}">
                <a16:creationId xmlns:a16="http://schemas.microsoft.com/office/drawing/2014/main" id="{F32BA6DC-D302-8593-2475-AF79F4E4F72A}"/>
              </a:ext>
            </a:extLst>
          </p:cNvPr>
          <p:cNvSpPr/>
          <p:nvPr/>
        </p:nvSpPr>
        <p:spPr>
          <a:xfrm>
            <a:off x="3556000" y="1295400"/>
            <a:ext cx="620818" cy="2794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BD7EA4-238B-C31D-E58A-242A97B8478F}"/>
              </a:ext>
            </a:extLst>
          </p:cNvPr>
          <p:cNvSpPr txBox="1"/>
          <p:nvPr/>
        </p:nvSpPr>
        <p:spPr>
          <a:xfrm>
            <a:off x="895528" y="4068707"/>
            <a:ext cx="197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MSK-Sonografie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9C39D82F-BABC-297A-8229-9C096D9DA8A0}"/>
              </a:ext>
            </a:extLst>
          </p:cNvPr>
          <p:cNvSpPr/>
          <p:nvPr/>
        </p:nvSpPr>
        <p:spPr>
          <a:xfrm>
            <a:off x="2253436" y="3913276"/>
            <a:ext cx="318052" cy="32096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3A128B44-61D8-731F-602A-0225CF3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50" y="377824"/>
            <a:ext cx="3762186" cy="196453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901A5D1-9625-EAC2-5F69-2A437D0B7F61}"/>
              </a:ext>
            </a:extLst>
          </p:cNvPr>
          <p:cNvSpPr txBox="1"/>
          <p:nvPr/>
        </p:nvSpPr>
        <p:spPr>
          <a:xfrm>
            <a:off x="4572000" y="4345706"/>
            <a:ext cx="350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Sonografie als rasches Screening</a:t>
            </a:r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D861539C-9EFD-F514-5B21-71DB96E09191}"/>
              </a:ext>
            </a:extLst>
          </p:cNvPr>
          <p:cNvSpPr/>
          <p:nvPr/>
        </p:nvSpPr>
        <p:spPr>
          <a:xfrm>
            <a:off x="5840234" y="3902026"/>
            <a:ext cx="318052" cy="3322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Geschirr enthält.&#10;&#10;Automatisch generierte Beschreibung">
            <a:extLst>
              <a:ext uri="{FF2B5EF4-FFF2-40B4-BE49-F238E27FC236}">
                <a16:creationId xmlns:a16="http://schemas.microsoft.com/office/drawing/2014/main" id="{6B7F171B-2F36-9BC4-1B4A-207F29744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835" y="2525065"/>
            <a:ext cx="1419253" cy="128692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FF4D8D9-C754-D361-6FE5-311C988BF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649" y="2555493"/>
            <a:ext cx="1296530" cy="125649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546B3A2-66D7-96C9-8415-7B8EEEA7ACA4}"/>
              </a:ext>
            </a:extLst>
          </p:cNvPr>
          <p:cNvSpPr txBox="1"/>
          <p:nvPr/>
        </p:nvSpPr>
        <p:spPr>
          <a:xfrm>
            <a:off x="4547987" y="4892007"/>
            <a:ext cx="4596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E-FAST</a:t>
            </a:r>
          </a:p>
          <a:p>
            <a:r>
              <a:rPr lang="de-DE" dirty="0"/>
              <a:t>Freie Flüssigkeit pleural, </a:t>
            </a:r>
            <a:r>
              <a:rPr lang="de-DE" dirty="0" err="1"/>
              <a:t>Pericard</a:t>
            </a:r>
            <a:r>
              <a:rPr lang="de-DE" dirty="0"/>
              <a:t>, Abdomen. Pneumothorax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607A07B-207E-CECA-247A-F2B7AA19E2CC}"/>
              </a:ext>
            </a:extLst>
          </p:cNvPr>
          <p:cNvSpPr/>
          <p:nvPr/>
        </p:nvSpPr>
        <p:spPr>
          <a:xfrm>
            <a:off x="4309607" y="4324281"/>
            <a:ext cx="3938865" cy="1887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1D937B18-6730-C1CA-1618-24CCF0D01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67500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05141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6" descr="ATLS IIa">
            <a:extLst>
              <a:ext uri="{FF2B5EF4-FFF2-40B4-BE49-F238E27FC236}">
                <a16:creationId xmlns:a16="http://schemas.microsoft.com/office/drawing/2014/main" id="{51CE4CED-F5CB-7887-B4C7-B93B14EEA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66" y="910276"/>
            <a:ext cx="410845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TLS III">
            <a:extLst>
              <a:ext uri="{FF2B5EF4-FFF2-40B4-BE49-F238E27FC236}">
                <a16:creationId xmlns:a16="http://schemas.microsoft.com/office/drawing/2014/main" id="{C94FD513-208E-1628-A041-EC947035D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07" y="2872141"/>
            <a:ext cx="2332337" cy="271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5838580-7EA8-A55B-8950-3C80E517A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726" y="1955622"/>
            <a:ext cx="3101008" cy="3992102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5787656-DD74-CB06-3D70-00326425F47C}"/>
              </a:ext>
            </a:extLst>
          </p:cNvPr>
          <p:cNvSpPr/>
          <p:nvPr/>
        </p:nvSpPr>
        <p:spPr>
          <a:xfrm>
            <a:off x="1828954" y="6187279"/>
            <a:ext cx="1634490" cy="453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3605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Grosses Trauma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31893AE-C3CD-0854-194E-951CB4845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2549"/>
            <a:ext cx="8229600" cy="2159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EFAST</a:t>
            </a:r>
          </a:p>
          <a:p>
            <a:r>
              <a:rPr lang="de-DE" dirty="0">
                <a:solidFill>
                  <a:srgbClr val="FF0000"/>
                </a:solidFill>
              </a:rPr>
              <a:t>Freie Flüssigkeit? </a:t>
            </a:r>
            <a:r>
              <a:rPr lang="de-DE" dirty="0"/>
              <a:t>pleural / intraabdominal</a:t>
            </a:r>
          </a:p>
          <a:p>
            <a:r>
              <a:rPr lang="de-DE" dirty="0"/>
              <a:t>Flüssigkeit im </a:t>
            </a:r>
            <a:r>
              <a:rPr lang="de-DE" dirty="0" err="1"/>
              <a:t>Pericard</a:t>
            </a:r>
            <a:r>
              <a:rPr lang="de-DE" dirty="0"/>
              <a:t>?</a:t>
            </a:r>
          </a:p>
          <a:p>
            <a:r>
              <a:rPr lang="de-DE" dirty="0"/>
              <a:t>Pneumothorax? (fehlt das </a:t>
            </a:r>
            <a:r>
              <a:rPr lang="de-DE" dirty="0" err="1">
                <a:solidFill>
                  <a:srgbClr val="FF0000"/>
                </a:solidFill>
              </a:rPr>
              <a:t>sliding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sign</a:t>
            </a:r>
            <a:r>
              <a:rPr lang="de-DE" dirty="0">
                <a:solidFill>
                  <a:srgbClr val="FF0000"/>
                </a:solidFill>
              </a:rPr>
              <a:t>?</a:t>
            </a:r>
            <a:r>
              <a:rPr lang="de-DE" dirty="0"/>
              <a:t>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73B17DA-6EA8-6C0D-4BF2-03225F56EE5F}"/>
              </a:ext>
            </a:extLst>
          </p:cNvPr>
          <p:cNvSpPr txBox="1"/>
          <p:nvPr/>
        </p:nvSpPr>
        <p:spPr>
          <a:xfrm>
            <a:off x="457200" y="1833217"/>
            <a:ext cx="7912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>
                <a:solidFill>
                  <a:srgbClr val="FF0000"/>
                </a:solidFill>
              </a:rPr>
              <a:t>e</a:t>
            </a:r>
            <a:r>
              <a:rPr lang="de-CH" dirty="0" err="1"/>
              <a:t>xtended</a:t>
            </a:r>
            <a:r>
              <a:rPr lang="de-CH" dirty="0"/>
              <a:t> </a:t>
            </a:r>
            <a:r>
              <a:rPr lang="de-CH" dirty="0" err="1">
                <a:solidFill>
                  <a:srgbClr val="FF0000"/>
                </a:solidFill>
              </a:rPr>
              <a:t>f</a:t>
            </a:r>
            <a:r>
              <a:rPr lang="de-CH" dirty="0" err="1"/>
              <a:t>ocussed</a:t>
            </a:r>
            <a:r>
              <a:rPr lang="de-CH" dirty="0"/>
              <a:t> </a:t>
            </a:r>
            <a:r>
              <a:rPr lang="de-CH" dirty="0" err="1">
                <a:solidFill>
                  <a:srgbClr val="FF0000"/>
                </a:solidFill>
              </a:rPr>
              <a:t>a</a:t>
            </a:r>
            <a:r>
              <a:rPr lang="de-CH" dirty="0" err="1"/>
              <a:t>ssessment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>
                <a:solidFill>
                  <a:srgbClr val="FF0000"/>
                </a:solidFill>
              </a:rPr>
              <a:t>s</a:t>
            </a:r>
            <a:r>
              <a:rPr lang="de-CH" dirty="0" err="1"/>
              <a:t>onography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/in </a:t>
            </a:r>
            <a:r>
              <a:rPr lang="de-CH" dirty="0" err="1">
                <a:solidFill>
                  <a:srgbClr val="FF0000"/>
                </a:solidFill>
              </a:rPr>
              <a:t>t</a:t>
            </a:r>
            <a:r>
              <a:rPr lang="de-CH" dirty="0" err="1"/>
              <a:t>rauma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7742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9873291B-BA9F-80C1-EA75-98715774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2317925" cy="1964532"/>
          </a:xfrm>
          <a:prstGeom prst="rect">
            <a:avLst/>
          </a:prstGeom>
        </p:spPr>
      </p:pic>
      <p:sp>
        <p:nvSpPr>
          <p:cNvPr id="10" name="Pfeil: nach links und rechts 9">
            <a:extLst>
              <a:ext uri="{FF2B5EF4-FFF2-40B4-BE49-F238E27FC236}">
                <a16:creationId xmlns:a16="http://schemas.microsoft.com/office/drawing/2014/main" id="{F32BA6DC-D302-8593-2475-AF79F4E4F72A}"/>
              </a:ext>
            </a:extLst>
          </p:cNvPr>
          <p:cNvSpPr/>
          <p:nvPr/>
        </p:nvSpPr>
        <p:spPr>
          <a:xfrm>
            <a:off x="3556000" y="1295400"/>
            <a:ext cx="620818" cy="2794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C380ECC-C7C3-EABC-7691-10FF8FCD2262}"/>
              </a:ext>
            </a:extLst>
          </p:cNvPr>
          <p:cNvSpPr txBox="1"/>
          <p:nvPr/>
        </p:nvSpPr>
        <p:spPr>
          <a:xfrm>
            <a:off x="754155" y="2663321"/>
            <a:ext cx="3316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Schlagverletzungen/Prellungen</a:t>
            </a:r>
          </a:p>
          <a:p>
            <a:r>
              <a:rPr lang="de-DE" dirty="0"/>
              <a:t>Schnitt- Stichverletzungen</a:t>
            </a:r>
          </a:p>
          <a:p>
            <a:r>
              <a:rPr lang="de-DE" dirty="0"/>
              <a:t>Distorsionen/Stress-Verletzungen</a:t>
            </a:r>
          </a:p>
          <a:p>
            <a:r>
              <a:rPr lang="de-DE" dirty="0"/>
              <a:t>Fremdkörper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DF7275-7A92-B2B0-6035-8BD754A88A39}"/>
              </a:ext>
            </a:extLst>
          </p:cNvPr>
          <p:cNvSpPr txBox="1"/>
          <p:nvPr/>
        </p:nvSpPr>
        <p:spPr>
          <a:xfrm>
            <a:off x="4572000" y="2688134"/>
            <a:ext cx="3878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Schlagverletzungen/Prellungen</a:t>
            </a:r>
          </a:p>
          <a:p>
            <a:r>
              <a:rPr lang="de-DE" dirty="0"/>
              <a:t>Schnitt- Stichverletzungen</a:t>
            </a:r>
          </a:p>
          <a:p>
            <a:r>
              <a:rPr lang="de-DE" dirty="0"/>
              <a:t>Distorsionen/Stress-Verletzungen</a:t>
            </a:r>
          </a:p>
          <a:p>
            <a:r>
              <a:rPr lang="de-DE" dirty="0"/>
              <a:t>Fremdkörper,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thermische Verletzungen</a:t>
            </a:r>
          </a:p>
        </p:txBody>
      </p:sp>
      <p:pic>
        <p:nvPicPr>
          <p:cNvPr id="9" name="Grafik 8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08488A36-C1AE-2C9C-C86E-044E5CC9B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50" y="377824"/>
            <a:ext cx="3762186" cy="196453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714AC49-903A-6B73-59D2-2615F7CBF3D3}"/>
              </a:ext>
            </a:extLst>
          </p:cNvPr>
          <p:cNvSpPr txBox="1"/>
          <p:nvPr/>
        </p:nvSpPr>
        <p:spPr>
          <a:xfrm>
            <a:off x="1582310" y="1993991"/>
            <a:ext cx="160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Kleines Trauma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2420AC-12E4-4FD8-D48F-52D77C7661CA}"/>
              </a:ext>
            </a:extLst>
          </p:cNvPr>
          <p:cNvSpPr txBox="1"/>
          <p:nvPr/>
        </p:nvSpPr>
        <p:spPr>
          <a:xfrm>
            <a:off x="5507882" y="1973024"/>
            <a:ext cx="166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Grosses</a:t>
            </a:r>
            <a:r>
              <a:rPr lang="de-DE" dirty="0"/>
              <a:t> Trauma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836863C3-34B9-E073-9183-0D483DBB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19876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206728" y="3566399"/>
            <a:ext cx="2641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Pleurale Flüssigkeit</a:t>
            </a:r>
          </a:p>
          <a:p>
            <a:r>
              <a:rPr lang="de-DE" dirty="0">
                <a:solidFill>
                  <a:srgbClr val="FF0000"/>
                </a:solidFill>
              </a:rPr>
              <a:t>Freie Flüssigkeit Abdomen</a:t>
            </a:r>
          </a:p>
          <a:p>
            <a:r>
              <a:rPr lang="de-DE" dirty="0">
                <a:solidFill>
                  <a:srgbClr val="FF0000"/>
                </a:solidFill>
              </a:rPr>
              <a:t>Flüssigkeit </a:t>
            </a:r>
            <a:r>
              <a:rPr lang="de-DE" dirty="0" err="1">
                <a:solidFill>
                  <a:srgbClr val="FF0000"/>
                </a:solidFill>
              </a:rPr>
              <a:t>Pericard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AFB8117-F8FD-801D-2A84-FE78AEFBDB3A}"/>
              </a:ext>
            </a:extLst>
          </p:cNvPr>
          <p:cNvSpPr/>
          <p:nvPr/>
        </p:nvSpPr>
        <p:spPr>
          <a:xfrm>
            <a:off x="3952792" y="1439166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89BB296-47A3-8EF8-A7B1-0FA123F0BB43}"/>
              </a:ext>
            </a:extLst>
          </p:cNvPr>
          <p:cNvSpPr/>
          <p:nvPr/>
        </p:nvSpPr>
        <p:spPr>
          <a:xfrm>
            <a:off x="4938754" y="1439166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E44EB7D-87C9-EC9A-0146-1E781A1681D0}"/>
              </a:ext>
            </a:extLst>
          </p:cNvPr>
          <p:cNvSpPr txBox="1"/>
          <p:nvPr/>
        </p:nvSpPr>
        <p:spPr>
          <a:xfrm>
            <a:off x="2606929" y="950882"/>
            <a:ext cx="466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2.-4. ICR parasternal: Lungengleiten: </a:t>
            </a:r>
            <a:r>
              <a:rPr lang="de-DE" dirty="0" err="1">
                <a:solidFill>
                  <a:srgbClr val="002060"/>
                </a:solidFill>
              </a:rPr>
              <a:t>sliding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sign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47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89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9" descr="Perikarderguss">
            <a:extLst>
              <a:ext uri="{FF2B5EF4-FFF2-40B4-BE49-F238E27FC236}">
                <a16:creationId xmlns:a16="http://schemas.microsoft.com/office/drawing/2014/main" id="{38BBAF6B-B0AB-E30A-5E1B-743BAC27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813" y="2240123"/>
            <a:ext cx="1367497" cy="10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65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9" descr="Perikarderguss">
            <a:extLst>
              <a:ext uri="{FF2B5EF4-FFF2-40B4-BE49-F238E27FC236}">
                <a16:creationId xmlns:a16="http://schemas.microsoft.com/office/drawing/2014/main" id="{38BBAF6B-B0AB-E30A-5E1B-743BAC27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813" y="2240123"/>
            <a:ext cx="1367497" cy="1017426"/>
          </a:xfrm>
          <a:prstGeom prst="rect">
            <a:avLst/>
          </a:prstGeom>
        </p:spPr>
      </p:pic>
      <p:pic>
        <p:nvPicPr>
          <p:cNvPr id="7" name="Picture 7" descr="FF li müller">
            <a:extLst>
              <a:ext uri="{FF2B5EF4-FFF2-40B4-BE49-F238E27FC236}">
                <a16:creationId xmlns:a16="http://schemas.microsoft.com/office/drawing/2014/main" id="{D7D54B0D-9006-CA3C-63BA-046FFB3C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3812413"/>
            <a:ext cx="1800332" cy="1095827"/>
          </a:xfrm>
          <a:prstGeom prst="rect">
            <a:avLst/>
          </a:prstGeom>
        </p:spPr>
      </p:pic>
      <p:pic>
        <p:nvPicPr>
          <p:cNvPr id="9" name="Picture 3" descr="grosser ple li">
            <a:extLst>
              <a:ext uri="{FF2B5EF4-FFF2-40B4-BE49-F238E27FC236}">
                <a16:creationId xmlns:a16="http://schemas.microsoft.com/office/drawing/2014/main" id="{6437A815-B8DC-9502-750C-8947EAED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2333173"/>
            <a:ext cx="1791646" cy="120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19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9" descr="Perikarderguss">
            <a:extLst>
              <a:ext uri="{FF2B5EF4-FFF2-40B4-BE49-F238E27FC236}">
                <a16:creationId xmlns:a16="http://schemas.microsoft.com/office/drawing/2014/main" id="{38BBAF6B-B0AB-E30A-5E1B-743BAC27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813" y="2240123"/>
            <a:ext cx="1367497" cy="1017426"/>
          </a:xfrm>
          <a:prstGeom prst="rect">
            <a:avLst/>
          </a:prstGeom>
        </p:spPr>
      </p:pic>
      <p:pic>
        <p:nvPicPr>
          <p:cNvPr id="7" name="Picture 7" descr="FF li müller">
            <a:extLst>
              <a:ext uri="{FF2B5EF4-FFF2-40B4-BE49-F238E27FC236}">
                <a16:creationId xmlns:a16="http://schemas.microsoft.com/office/drawing/2014/main" id="{D7D54B0D-9006-CA3C-63BA-046FFB3C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3812413"/>
            <a:ext cx="1800332" cy="1095827"/>
          </a:xfrm>
          <a:prstGeom prst="rect">
            <a:avLst/>
          </a:prstGeom>
        </p:spPr>
      </p:pic>
      <p:pic>
        <p:nvPicPr>
          <p:cNvPr id="9" name="Picture 3" descr="grosser ple li">
            <a:extLst>
              <a:ext uri="{FF2B5EF4-FFF2-40B4-BE49-F238E27FC236}">
                <a16:creationId xmlns:a16="http://schemas.microsoft.com/office/drawing/2014/main" id="{6437A815-B8DC-9502-750C-8947EAED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2333173"/>
            <a:ext cx="1791646" cy="1201030"/>
          </a:xfrm>
          <a:prstGeom prst="rect">
            <a:avLst/>
          </a:prstGeom>
        </p:spPr>
      </p:pic>
      <p:pic>
        <p:nvPicPr>
          <p:cNvPr id="10" name="Grafik 9" descr="Ein Bild, das Text, Axt, Helm enthält.&#10;&#10;Automatisch generierte Beschreibung">
            <a:extLst>
              <a:ext uri="{FF2B5EF4-FFF2-40B4-BE49-F238E27FC236}">
                <a16:creationId xmlns:a16="http://schemas.microsoft.com/office/drawing/2014/main" id="{ED1A36DC-D322-2B17-3A08-893A0B8A5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3008" y="5192841"/>
            <a:ext cx="1604159" cy="10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22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9" descr="Perikarderguss">
            <a:extLst>
              <a:ext uri="{FF2B5EF4-FFF2-40B4-BE49-F238E27FC236}">
                <a16:creationId xmlns:a16="http://schemas.microsoft.com/office/drawing/2014/main" id="{38BBAF6B-B0AB-E30A-5E1B-743BAC27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813" y="2240123"/>
            <a:ext cx="1367497" cy="1017426"/>
          </a:xfrm>
          <a:prstGeom prst="rect">
            <a:avLst/>
          </a:prstGeom>
        </p:spPr>
      </p:pic>
      <p:pic>
        <p:nvPicPr>
          <p:cNvPr id="7" name="Picture 7" descr="FF li müller">
            <a:extLst>
              <a:ext uri="{FF2B5EF4-FFF2-40B4-BE49-F238E27FC236}">
                <a16:creationId xmlns:a16="http://schemas.microsoft.com/office/drawing/2014/main" id="{D7D54B0D-9006-CA3C-63BA-046FFB3C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3812413"/>
            <a:ext cx="1800332" cy="1095827"/>
          </a:xfrm>
          <a:prstGeom prst="rect">
            <a:avLst/>
          </a:prstGeom>
        </p:spPr>
      </p:pic>
      <p:pic>
        <p:nvPicPr>
          <p:cNvPr id="9" name="Picture 3" descr="grosser ple li">
            <a:extLst>
              <a:ext uri="{FF2B5EF4-FFF2-40B4-BE49-F238E27FC236}">
                <a16:creationId xmlns:a16="http://schemas.microsoft.com/office/drawing/2014/main" id="{6437A815-B8DC-9502-750C-8947EAED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2333173"/>
            <a:ext cx="1791646" cy="1201030"/>
          </a:xfrm>
          <a:prstGeom prst="rect">
            <a:avLst/>
          </a:prstGeom>
        </p:spPr>
      </p:pic>
      <p:pic>
        <p:nvPicPr>
          <p:cNvPr id="10" name="Grafik 9" descr="Ein Bild, das Text, Axt, Helm enthält.&#10;&#10;Automatisch generierte Beschreibung">
            <a:extLst>
              <a:ext uri="{FF2B5EF4-FFF2-40B4-BE49-F238E27FC236}">
                <a16:creationId xmlns:a16="http://schemas.microsoft.com/office/drawing/2014/main" id="{ED1A36DC-D322-2B17-3A08-893A0B8A5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3008" y="5192841"/>
            <a:ext cx="1604159" cy="1017629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AFB8117-F8FD-801D-2A84-FE78AEFBDB3A}"/>
              </a:ext>
            </a:extLst>
          </p:cNvPr>
          <p:cNvSpPr/>
          <p:nvPr/>
        </p:nvSpPr>
        <p:spPr>
          <a:xfrm>
            <a:off x="3952792" y="1439166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89BB296-47A3-8EF8-A7B1-0FA123F0BB43}"/>
              </a:ext>
            </a:extLst>
          </p:cNvPr>
          <p:cNvSpPr/>
          <p:nvPr/>
        </p:nvSpPr>
        <p:spPr>
          <a:xfrm>
            <a:off x="4938754" y="1482359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E44EB7D-87C9-EC9A-0146-1E781A1681D0}"/>
              </a:ext>
            </a:extLst>
          </p:cNvPr>
          <p:cNvSpPr txBox="1"/>
          <p:nvPr/>
        </p:nvSpPr>
        <p:spPr>
          <a:xfrm>
            <a:off x="3729751" y="1037333"/>
            <a:ext cx="2077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2.-4. ICR parasternal</a:t>
            </a:r>
          </a:p>
        </p:txBody>
      </p:sp>
    </p:spTree>
    <p:extLst>
      <p:ext uri="{BB962C8B-B14F-4D97-AF65-F5344CB8AC3E}">
        <p14:creationId xmlns:p14="http://schemas.microsoft.com/office/powerpoint/2010/main" val="3395911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9" descr="Perikarderguss">
            <a:extLst>
              <a:ext uri="{FF2B5EF4-FFF2-40B4-BE49-F238E27FC236}">
                <a16:creationId xmlns:a16="http://schemas.microsoft.com/office/drawing/2014/main" id="{38BBAF6B-B0AB-E30A-5E1B-743BAC27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813" y="2240123"/>
            <a:ext cx="1367497" cy="1017426"/>
          </a:xfrm>
          <a:prstGeom prst="rect">
            <a:avLst/>
          </a:prstGeom>
        </p:spPr>
      </p:pic>
      <p:pic>
        <p:nvPicPr>
          <p:cNvPr id="7" name="Picture 7" descr="FF li müller">
            <a:extLst>
              <a:ext uri="{FF2B5EF4-FFF2-40B4-BE49-F238E27FC236}">
                <a16:creationId xmlns:a16="http://schemas.microsoft.com/office/drawing/2014/main" id="{D7D54B0D-9006-CA3C-63BA-046FFB3C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3812413"/>
            <a:ext cx="1800332" cy="1095827"/>
          </a:xfrm>
          <a:prstGeom prst="rect">
            <a:avLst/>
          </a:prstGeom>
        </p:spPr>
      </p:pic>
      <p:pic>
        <p:nvPicPr>
          <p:cNvPr id="9" name="Picture 3" descr="grosser ple li">
            <a:extLst>
              <a:ext uri="{FF2B5EF4-FFF2-40B4-BE49-F238E27FC236}">
                <a16:creationId xmlns:a16="http://schemas.microsoft.com/office/drawing/2014/main" id="{6437A815-B8DC-9502-750C-8947EAED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2333173"/>
            <a:ext cx="1791646" cy="1201030"/>
          </a:xfrm>
          <a:prstGeom prst="rect">
            <a:avLst/>
          </a:prstGeom>
        </p:spPr>
      </p:pic>
      <p:pic>
        <p:nvPicPr>
          <p:cNvPr id="10" name="Grafik 9" descr="Ein Bild, das Text, Axt, Helm enthält.&#10;&#10;Automatisch generierte Beschreibung">
            <a:extLst>
              <a:ext uri="{FF2B5EF4-FFF2-40B4-BE49-F238E27FC236}">
                <a16:creationId xmlns:a16="http://schemas.microsoft.com/office/drawing/2014/main" id="{ED1A36DC-D322-2B17-3A08-893A0B8A54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3008" y="5192841"/>
            <a:ext cx="1604159" cy="1017629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AFB8117-F8FD-801D-2A84-FE78AEFBDB3A}"/>
              </a:ext>
            </a:extLst>
          </p:cNvPr>
          <p:cNvSpPr/>
          <p:nvPr/>
        </p:nvSpPr>
        <p:spPr>
          <a:xfrm>
            <a:off x="3952792" y="1439166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89BB296-47A3-8EF8-A7B1-0FA123F0BB43}"/>
              </a:ext>
            </a:extLst>
          </p:cNvPr>
          <p:cNvSpPr/>
          <p:nvPr/>
        </p:nvSpPr>
        <p:spPr>
          <a:xfrm>
            <a:off x="4938754" y="1482359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M202108191722331090004">
            <a:hlinkClick r:id="" action="ppaction://media"/>
            <a:extLst>
              <a:ext uri="{FF2B5EF4-FFF2-40B4-BE49-F238E27FC236}">
                <a16:creationId xmlns:a16="http://schemas.microsoft.com/office/drawing/2014/main" id="{DF576DB7-6A1D-AB55-C687-9713308C6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68872" y="1034769"/>
            <a:ext cx="1378146" cy="103360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C56ADAE-D373-6746-A5A2-1FBB2D9C7D71}"/>
              </a:ext>
            </a:extLst>
          </p:cNvPr>
          <p:cNvSpPr txBox="1"/>
          <p:nvPr/>
        </p:nvSpPr>
        <p:spPr>
          <a:xfrm>
            <a:off x="5657167" y="1070432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Sliding</a:t>
            </a:r>
            <a:r>
              <a:rPr lang="de-DE" dirty="0"/>
              <a:t> </a:t>
            </a:r>
            <a:r>
              <a:rPr lang="de-DE" dirty="0" err="1"/>
              <a:t>sign</a:t>
            </a:r>
            <a:r>
              <a:rPr lang="de-DE" dirty="0"/>
              <a:t> (2.-4.ICR)</a:t>
            </a:r>
          </a:p>
        </p:txBody>
      </p:sp>
    </p:spTree>
    <p:extLst>
      <p:ext uri="{BB962C8B-B14F-4D97-AF65-F5344CB8AC3E}">
        <p14:creationId xmlns:p14="http://schemas.microsoft.com/office/powerpoint/2010/main" val="98472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9" descr="Perikarderguss">
            <a:extLst>
              <a:ext uri="{FF2B5EF4-FFF2-40B4-BE49-F238E27FC236}">
                <a16:creationId xmlns:a16="http://schemas.microsoft.com/office/drawing/2014/main" id="{38BBAF6B-B0AB-E30A-5E1B-743BAC27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813" y="2240123"/>
            <a:ext cx="1367497" cy="1017426"/>
          </a:xfrm>
          <a:prstGeom prst="rect">
            <a:avLst/>
          </a:prstGeom>
        </p:spPr>
      </p:pic>
      <p:pic>
        <p:nvPicPr>
          <p:cNvPr id="7" name="Picture 7" descr="FF li müller">
            <a:extLst>
              <a:ext uri="{FF2B5EF4-FFF2-40B4-BE49-F238E27FC236}">
                <a16:creationId xmlns:a16="http://schemas.microsoft.com/office/drawing/2014/main" id="{D7D54B0D-9006-CA3C-63BA-046FFB3C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3812413"/>
            <a:ext cx="1800332" cy="1095827"/>
          </a:xfrm>
          <a:prstGeom prst="rect">
            <a:avLst/>
          </a:prstGeom>
        </p:spPr>
      </p:pic>
      <p:pic>
        <p:nvPicPr>
          <p:cNvPr id="9" name="Picture 3" descr="grosser ple li">
            <a:extLst>
              <a:ext uri="{FF2B5EF4-FFF2-40B4-BE49-F238E27FC236}">
                <a16:creationId xmlns:a16="http://schemas.microsoft.com/office/drawing/2014/main" id="{6437A815-B8DC-9502-750C-8947EAED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2333173"/>
            <a:ext cx="1791646" cy="1201030"/>
          </a:xfrm>
          <a:prstGeom prst="rect">
            <a:avLst/>
          </a:prstGeom>
        </p:spPr>
      </p:pic>
      <p:pic>
        <p:nvPicPr>
          <p:cNvPr id="10" name="Grafik 9" descr="Ein Bild, das Text, Axt, Helm enthält.&#10;&#10;Automatisch generierte Beschreibung">
            <a:extLst>
              <a:ext uri="{FF2B5EF4-FFF2-40B4-BE49-F238E27FC236}">
                <a16:creationId xmlns:a16="http://schemas.microsoft.com/office/drawing/2014/main" id="{ED1A36DC-D322-2B17-3A08-893A0B8A54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3008" y="5192841"/>
            <a:ext cx="1604159" cy="1017629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AFB8117-F8FD-801D-2A84-FE78AEFBDB3A}"/>
              </a:ext>
            </a:extLst>
          </p:cNvPr>
          <p:cNvSpPr/>
          <p:nvPr/>
        </p:nvSpPr>
        <p:spPr>
          <a:xfrm>
            <a:off x="3952792" y="1439166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89BB296-47A3-8EF8-A7B1-0FA123F0BB43}"/>
              </a:ext>
            </a:extLst>
          </p:cNvPr>
          <p:cNvSpPr/>
          <p:nvPr/>
        </p:nvSpPr>
        <p:spPr>
          <a:xfrm>
            <a:off x="4938754" y="1482359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M202108191722331090004">
            <a:hlinkClick r:id="" action="ppaction://media"/>
            <a:extLst>
              <a:ext uri="{FF2B5EF4-FFF2-40B4-BE49-F238E27FC236}">
                <a16:creationId xmlns:a16="http://schemas.microsoft.com/office/drawing/2014/main" id="{DF576DB7-6A1D-AB55-C687-9713308C6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68872" y="1018867"/>
            <a:ext cx="1378146" cy="103360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C56ADAE-D373-6746-A5A2-1FBB2D9C7D71}"/>
              </a:ext>
            </a:extLst>
          </p:cNvPr>
          <p:cNvSpPr txBox="1"/>
          <p:nvPr/>
        </p:nvSpPr>
        <p:spPr>
          <a:xfrm>
            <a:off x="5657167" y="1070432"/>
            <a:ext cx="157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Pneumothorax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A051F9E-F9C0-0ECC-82EA-90F816B74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65" y="952151"/>
            <a:ext cx="1604159" cy="112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EA71535-D26B-653F-5CC4-4ACE1CEC5180}"/>
              </a:ext>
            </a:extLst>
          </p:cNvPr>
          <p:cNvSpPr txBox="1"/>
          <p:nvPr/>
        </p:nvSpPr>
        <p:spPr>
          <a:xfrm>
            <a:off x="1921274" y="1048114"/>
            <a:ext cx="203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Kein Pneumothorax</a:t>
            </a:r>
          </a:p>
        </p:txBody>
      </p:sp>
    </p:spTree>
    <p:extLst>
      <p:ext uri="{BB962C8B-B14F-4D97-AF65-F5344CB8AC3E}">
        <p14:creationId xmlns:p14="http://schemas.microsoft.com/office/powerpoint/2010/main" val="6162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Anatomie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Picture 3" descr="Räume peritoneal">
            <a:extLst>
              <a:ext uri="{FF2B5EF4-FFF2-40B4-BE49-F238E27FC236}">
                <a16:creationId xmlns:a16="http://schemas.microsoft.com/office/drawing/2014/main" id="{1935492B-2F23-49E0-8FCE-928BD11EA4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4475" y="1077374"/>
            <a:ext cx="2601351" cy="4073814"/>
          </a:xfrm>
        </p:spPr>
      </p:pic>
      <p:pic>
        <p:nvPicPr>
          <p:cNvPr id="7" name="Picture 5" descr="Ventrale Pleura">
            <a:extLst>
              <a:ext uri="{FF2B5EF4-FFF2-40B4-BE49-F238E27FC236}">
                <a16:creationId xmlns:a16="http://schemas.microsoft.com/office/drawing/2014/main" id="{1BDCB902-641E-4F0A-8D0B-66F60210A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335" y="1077374"/>
            <a:ext cx="2548319" cy="2947568"/>
          </a:xfrm>
          <a:prstGeom prst="rect">
            <a:avLst/>
          </a:prstGeom>
        </p:spPr>
      </p:pic>
      <p:pic>
        <p:nvPicPr>
          <p:cNvPr id="9" name="Grafik 8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059DCB5B-B073-A49A-5C6C-0C45B8F05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9C98140-D9B4-21B8-87D5-1E54DF004B4E}"/>
              </a:ext>
            </a:extLst>
          </p:cNvPr>
          <p:cNvSpPr txBox="1"/>
          <p:nvPr/>
        </p:nvSpPr>
        <p:spPr>
          <a:xfrm>
            <a:off x="1169875" y="571500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 4)</a:t>
            </a:r>
          </a:p>
        </p:txBody>
      </p:sp>
    </p:spTree>
    <p:extLst>
      <p:ext uri="{BB962C8B-B14F-4D97-AF65-F5344CB8AC3E}">
        <p14:creationId xmlns:p14="http://schemas.microsoft.com/office/powerpoint/2010/main" val="1244828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202108191732154550002">
            <a:hlinkClick r:id="" action="ppaction://media"/>
            <a:extLst>
              <a:ext uri="{FF2B5EF4-FFF2-40B4-BE49-F238E27FC236}">
                <a16:creationId xmlns:a16="http://schemas.microsoft.com/office/drawing/2014/main" id="{F39B2A77-6871-4F8B-B6AA-732843654D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834D11-81C9-44BE-A507-A387E5E5B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28213B6-2B8E-49D9-993A-1E0E74C8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350"/>
          </a:xfrm>
        </p:spPr>
        <p:txBody>
          <a:bodyPr/>
          <a:lstStyle/>
          <a:p>
            <a:r>
              <a:rPr lang="de-DE" dirty="0"/>
              <a:t>Position 1: pleural, Morison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077FE3-0E4C-4D26-852A-8ACF99FEFD77}"/>
              </a:ext>
            </a:extLst>
          </p:cNvPr>
          <p:cNvSpPr txBox="1"/>
          <p:nvPr/>
        </p:nvSpPr>
        <p:spPr>
          <a:xfrm>
            <a:off x="3793813" y="1019175"/>
            <a:ext cx="155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Normalbefund</a:t>
            </a:r>
          </a:p>
        </p:txBody>
      </p:sp>
      <p:pic>
        <p:nvPicPr>
          <p:cNvPr id="2" name="Grafik 1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45D8CE85-3C34-7DB2-FD86-51D8D01C3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CEF4CDC-02F0-C196-2D8A-C812FB080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20" y="4761571"/>
            <a:ext cx="1991098" cy="1479686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59F62C40-5614-4544-559B-8D48990D6126}"/>
              </a:ext>
            </a:extLst>
          </p:cNvPr>
          <p:cNvCxnSpPr>
            <a:cxnSpLocks/>
          </p:cNvCxnSpPr>
          <p:nvPr/>
        </p:nvCxnSpPr>
        <p:spPr>
          <a:xfrm>
            <a:off x="735980" y="4984595"/>
            <a:ext cx="308494" cy="985451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28DC5905-B99C-0E10-0B37-E475F7B857FA}"/>
              </a:ext>
            </a:extLst>
          </p:cNvPr>
          <p:cNvSpPr/>
          <p:nvPr/>
        </p:nvSpPr>
        <p:spPr>
          <a:xfrm rot="14827938">
            <a:off x="468626" y="4793104"/>
            <a:ext cx="410029" cy="1627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78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9873291B-BA9F-80C1-EA75-98715774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2317925" cy="1964532"/>
          </a:xfrm>
          <a:prstGeom prst="rect">
            <a:avLst/>
          </a:prstGeom>
        </p:spPr>
      </p:pic>
      <p:sp>
        <p:nvSpPr>
          <p:cNvPr id="10" name="Pfeil: nach links und rechts 9">
            <a:extLst>
              <a:ext uri="{FF2B5EF4-FFF2-40B4-BE49-F238E27FC236}">
                <a16:creationId xmlns:a16="http://schemas.microsoft.com/office/drawing/2014/main" id="{F32BA6DC-D302-8593-2475-AF79F4E4F72A}"/>
              </a:ext>
            </a:extLst>
          </p:cNvPr>
          <p:cNvSpPr/>
          <p:nvPr/>
        </p:nvSpPr>
        <p:spPr>
          <a:xfrm>
            <a:off x="3556000" y="1295400"/>
            <a:ext cx="620818" cy="2794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C380ECC-C7C3-EABC-7691-10FF8FCD2262}"/>
              </a:ext>
            </a:extLst>
          </p:cNvPr>
          <p:cNvSpPr txBox="1"/>
          <p:nvPr/>
        </p:nvSpPr>
        <p:spPr>
          <a:xfrm>
            <a:off x="754155" y="2663321"/>
            <a:ext cx="3316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Schlagverletzungen/Prellungen</a:t>
            </a:r>
          </a:p>
          <a:p>
            <a:r>
              <a:rPr lang="de-DE" dirty="0"/>
              <a:t>Schnitt- Stichverletzungen</a:t>
            </a:r>
          </a:p>
          <a:p>
            <a:r>
              <a:rPr lang="de-DE" dirty="0"/>
              <a:t>Distorsionen/Stress-Verletzungen</a:t>
            </a:r>
          </a:p>
          <a:p>
            <a:r>
              <a:rPr lang="de-DE" dirty="0"/>
              <a:t>Fremdkörper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DF7275-7A92-B2B0-6035-8BD754A88A39}"/>
              </a:ext>
            </a:extLst>
          </p:cNvPr>
          <p:cNvSpPr txBox="1"/>
          <p:nvPr/>
        </p:nvSpPr>
        <p:spPr>
          <a:xfrm>
            <a:off x="4572000" y="2688134"/>
            <a:ext cx="3316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Schlagverletzungen/Prellungen</a:t>
            </a:r>
          </a:p>
          <a:p>
            <a:r>
              <a:rPr lang="de-DE" dirty="0"/>
              <a:t>Schnitt- Stichverletzungen</a:t>
            </a:r>
          </a:p>
          <a:p>
            <a:r>
              <a:rPr lang="de-DE" dirty="0"/>
              <a:t>Distorsionen/Stress-Verletzungen</a:t>
            </a:r>
          </a:p>
          <a:p>
            <a:r>
              <a:rPr lang="de-DE" dirty="0"/>
              <a:t>Fremdkörper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28CE7BD-192D-9368-605E-DEB7DBB15002}"/>
              </a:ext>
            </a:extLst>
          </p:cNvPr>
          <p:cNvSpPr txBox="1"/>
          <p:nvPr/>
        </p:nvSpPr>
        <p:spPr>
          <a:xfrm>
            <a:off x="4543915" y="3966334"/>
            <a:ext cx="37705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Höhere kinetischer Energie</a:t>
            </a:r>
          </a:p>
          <a:p>
            <a:r>
              <a:rPr lang="de-DE" dirty="0"/>
              <a:t>Oft unklarer Mechanismus</a:t>
            </a:r>
          </a:p>
          <a:p>
            <a:r>
              <a:rPr lang="de-DE" dirty="0"/>
              <a:t>Oft gesamter Körper betroffen</a:t>
            </a:r>
          </a:p>
          <a:p>
            <a:r>
              <a:rPr lang="de-DE" dirty="0"/>
              <a:t>Vitale Körperfunktionen betroffen</a:t>
            </a:r>
          </a:p>
          <a:p>
            <a:r>
              <a:rPr lang="de-DE" dirty="0"/>
              <a:t>Unklares Verletzungsmuster, -</a:t>
            </a:r>
            <a:r>
              <a:rPr lang="de-DE" dirty="0" err="1"/>
              <a:t>ausmass</a:t>
            </a:r>
            <a:endParaRPr lang="de-DE" dirty="0"/>
          </a:p>
          <a:p>
            <a:endParaRPr lang="de-DE" dirty="0"/>
          </a:p>
        </p:txBody>
      </p:sp>
      <p:pic>
        <p:nvPicPr>
          <p:cNvPr id="11" name="Grafik 10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3A128B44-61D8-731F-602A-0225CF3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50" y="377824"/>
            <a:ext cx="3762186" cy="196453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B62A31F-2DBD-A7BB-67D5-048FC08CED0F}"/>
              </a:ext>
            </a:extLst>
          </p:cNvPr>
          <p:cNvSpPr txBox="1"/>
          <p:nvPr/>
        </p:nvSpPr>
        <p:spPr>
          <a:xfrm>
            <a:off x="5650485" y="3979034"/>
            <a:ext cx="660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/>
              <a:t>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72B2DE8-70E7-32CD-9267-D28E0D02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04801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02C77-B03E-4996-AF02-5058E4F6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1: Pleurale Flüssigkeit klein</a:t>
            </a:r>
          </a:p>
        </p:txBody>
      </p:sp>
      <p:pic>
        <p:nvPicPr>
          <p:cNvPr id="5" name="M202108241022475610001">
            <a:hlinkClick r:id="" action="ppaction://media"/>
            <a:extLst>
              <a:ext uri="{FF2B5EF4-FFF2-40B4-BE49-F238E27FC236}">
                <a16:creationId xmlns:a16="http://schemas.microsoft.com/office/drawing/2014/main" id="{A1C43733-054C-497B-A45F-555308DCAA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A1D0B8-6AA6-4EBB-AD31-2C76C74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185943B7-A24E-D497-30C4-0FA9494D7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450DADA-2F18-A90E-2E4A-CB3CD5EFE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20" y="4761571"/>
            <a:ext cx="1991098" cy="1479686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940BA4C-9FD4-53E8-8759-7AAD844F7B94}"/>
              </a:ext>
            </a:extLst>
          </p:cNvPr>
          <p:cNvCxnSpPr>
            <a:cxnSpLocks/>
          </p:cNvCxnSpPr>
          <p:nvPr/>
        </p:nvCxnSpPr>
        <p:spPr>
          <a:xfrm>
            <a:off x="735980" y="4984595"/>
            <a:ext cx="308494" cy="985451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81CA10FA-F10A-FC03-14E2-66673AB74BED}"/>
              </a:ext>
            </a:extLst>
          </p:cNvPr>
          <p:cNvSpPr/>
          <p:nvPr/>
        </p:nvSpPr>
        <p:spPr>
          <a:xfrm rot="14827938">
            <a:off x="468626" y="4793104"/>
            <a:ext cx="410029" cy="1627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36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73981-7429-46DD-8AA5-54F68DA5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1: Pleurale Flüssigkeit </a:t>
            </a:r>
            <a:r>
              <a:rPr lang="de-DE" dirty="0" err="1"/>
              <a:t>gross</a:t>
            </a:r>
            <a:endParaRPr lang="de-DE" dirty="0"/>
          </a:p>
        </p:txBody>
      </p:sp>
      <p:pic>
        <p:nvPicPr>
          <p:cNvPr id="5" name="M201608241600250330006">
            <a:hlinkClick r:id="" action="ppaction://media"/>
            <a:extLst>
              <a:ext uri="{FF2B5EF4-FFF2-40B4-BE49-F238E27FC236}">
                <a16:creationId xmlns:a16="http://schemas.microsoft.com/office/drawing/2014/main" id="{E65F6BC2-440C-4E9A-9439-659848DAAE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153" y="1236027"/>
            <a:ext cx="6826497" cy="512032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19EA130-FF4D-445F-9D10-CE81743F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190DD3BA-C396-34B1-4239-44A84DF01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6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959A5-6B48-4AD1-82E7-E503EC4A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Position1: Re OBB: Morison, pleural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5308DA-DE97-428C-B2E1-307C7A07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4E9DAD-8422-4044-AB07-4300DA3190D1}"/>
              </a:ext>
            </a:extLst>
          </p:cNvPr>
          <p:cNvSpPr txBox="1"/>
          <p:nvPr/>
        </p:nvSpPr>
        <p:spPr>
          <a:xfrm>
            <a:off x="2854638" y="931109"/>
            <a:ext cx="343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Freie Flüssigkeit im Morison </a:t>
            </a:r>
            <a:r>
              <a:rPr lang="de-DE" dirty="0" err="1"/>
              <a:t>pouch</a:t>
            </a:r>
            <a:endParaRPr lang="de-DE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21392CE4-6418-4A32-824A-B89F3B39C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418" y="1442700"/>
            <a:ext cx="1012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>
                <a:latin typeface="Verdana" panose="020B0604030504040204" pitchFamily="34" charset="0"/>
              </a:rPr>
              <a:t>Normal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B9BC22F-51EF-4BFB-9EE8-EA2901D9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606" y="3242925"/>
            <a:ext cx="776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>
                <a:latin typeface="Verdana" panose="020B0604030504040204" pitchFamily="34" charset="0"/>
              </a:rPr>
              <a:t>Path.</a:t>
            </a:r>
          </a:p>
        </p:txBody>
      </p:sp>
      <p:pic>
        <p:nvPicPr>
          <p:cNvPr id="9" name="Picture 8" descr="normalbefund morison">
            <a:extLst>
              <a:ext uri="{FF2B5EF4-FFF2-40B4-BE49-F238E27FC236}">
                <a16:creationId xmlns:a16="http://schemas.microsoft.com/office/drawing/2014/main" id="{E252799E-191D-4573-BCE4-3AB832A70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903" y="1425913"/>
            <a:ext cx="3960813" cy="2401887"/>
          </a:xfrm>
          <a:prstGeom prst="rect">
            <a:avLst/>
          </a:prstGeom>
        </p:spPr>
      </p:pic>
      <p:pic>
        <p:nvPicPr>
          <p:cNvPr id="10" name="Picture 9" descr="ff morison long klein">
            <a:extLst>
              <a:ext uri="{FF2B5EF4-FFF2-40B4-BE49-F238E27FC236}">
                <a16:creationId xmlns:a16="http://schemas.microsoft.com/office/drawing/2014/main" id="{6B617C0A-14C6-48AE-8C8F-EC1564F0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0642" y="3633619"/>
            <a:ext cx="4897438" cy="293846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4499FC6-C4D4-4914-978D-7910BE929D43}"/>
              </a:ext>
            </a:extLst>
          </p:cNvPr>
          <p:cNvSpPr txBox="1"/>
          <p:nvPr/>
        </p:nvSpPr>
        <p:spPr>
          <a:xfrm>
            <a:off x="773033" y="4358600"/>
            <a:ext cx="2610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Tipp:</a:t>
            </a:r>
            <a:r>
              <a:rPr lang="de-DE" dirty="0"/>
              <a:t> </a:t>
            </a:r>
          </a:p>
          <a:p>
            <a:r>
              <a:rPr lang="de-DE" dirty="0"/>
              <a:t>Transversalschnitt über Niere und Morison, sehr sensitiv !</a:t>
            </a:r>
          </a:p>
        </p:txBody>
      </p:sp>
      <p:pic>
        <p:nvPicPr>
          <p:cNvPr id="11" name="Grafik 10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B7375A2-D4A2-4037-CA38-62DADDE87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08987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6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959A5-6B48-4AD1-82E7-E503EC4A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Position1: Re OBB: Morison, pleural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5308DA-DE97-428C-B2E1-307C7A07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4E9DAD-8422-4044-AB07-4300DA3190D1}"/>
              </a:ext>
            </a:extLst>
          </p:cNvPr>
          <p:cNvSpPr txBox="1"/>
          <p:nvPr/>
        </p:nvSpPr>
        <p:spPr>
          <a:xfrm>
            <a:off x="2854638" y="931109"/>
            <a:ext cx="343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Freie Flüssigkeit im Morison </a:t>
            </a:r>
            <a:r>
              <a:rPr lang="de-DE" dirty="0" err="1"/>
              <a:t>pouch</a:t>
            </a:r>
            <a:endParaRPr lang="de-DE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21392CE4-6418-4A32-824A-B89F3B39C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418" y="1442700"/>
            <a:ext cx="1012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>
                <a:latin typeface="Verdana" panose="020B0604030504040204" pitchFamily="34" charset="0"/>
              </a:rPr>
              <a:t>Normal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B9BC22F-51EF-4BFB-9EE8-EA2901D9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606" y="3242925"/>
            <a:ext cx="776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>
                <a:latin typeface="Verdana" panose="020B0604030504040204" pitchFamily="34" charset="0"/>
              </a:rPr>
              <a:t>Path.</a:t>
            </a:r>
          </a:p>
        </p:txBody>
      </p:sp>
      <p:pic>
        <p:nvPicPr>
          <p:cNvPr id="9" name="Picture 8" descr="normalbefund morison">
            <a:extLst>
              <a:ext uri="{FF2B5EF4-FFF2-40B4-BE49-F238E27FC236}">
                <a16:creationId xmlns:a16="http://schemas.microsoft.com/office/drawing/2014/main" id="{E252799E-191D-4573-BCE4-3AB832A70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903" y="1425913"/>
            <a:ext cx="3960813" cy="2401887"/>
          </a:xfrm>
          <a:prstGeom prst="rect">
            <a:avLst/>
          </a:prstGeom>
        </p:spPr>
      </p:pic>
      <p:pic>
        <p:nvPicPr>
          <p:cNvPr id="10" name="Picture 9" descr="ff morison long klein">
            <a:extLst>
              <a:ext uri="{FF2B5EF4-FFF2-40B4-BE49-F238E27FC236}">
                <a16:creationId xmlns:a16="http://schemas.microsoft.com/office/drawing/2014/main" id="{6B617C0A-14C6-48AE-8C8F-EC1564F0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0642" y="3633619"/>
            <a:ext cx="4897438" cy="293846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4499FC6-C4D4-4914-978D-7910BE929D43}"/>
              </a:ext>
            </a:extLst>
          </p:cNvPr>
          <p:cNvSpPr txBox="1"/>
          <p:nvPr/>
        </p:nvSpPr>
        <p:spPr>
          <a:xfrm>
            <a:off x="773033" y="4358600"/>
            <a:ext cx="2610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Tipp:</a:t>
            </a:r>
            <a:r>
              <a:rPr lang="de-DE" dirty="0"/>
              <a:t> </a:t>
            </a:r>
          </a:p>
          <a:p>
            <a:r>
              <a:rPr lang="de-DE" dirty="0"/>
              <a:t>Transversalschnitt über Niere und Morison, sehr sensitiv !</a:t>
            </a:r>
          </a:p>
        </p:txBody>
      </p:sp>
      <p:pic>
        <p:nvPicPr>
          <p:cNvPr id="12" name="Grafik 11" descr="Ein Bild, das Text, Axt, Rüstung, Helm enthält.&#10;&#10;Automatisch generierte Beschreibung">
            <a:extLst>
              <a:ext uri="{FF2B5EF4-FFF2-40B4-BE49-F238E27FC236}">
                <a16:creationId xmlns:a16="http://schemas.microsoft.com/office/drawing/2014/main" id="{A109AF30-7FAD-4376-B306-7D7303A1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50" y="1319536"/>
            <a:ext cx="5627526" cy="3835393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1925D4B7-35EF-4D54-AC6B-61C69422928C}"/>
              </a:ext>
            </a:extLst>
          </p:cNvPr>
          <p:cNvSpPr/>
          <p:nvPr/>
        </p:nvSpPr>
        <p:spPr>
          <a:xfrm>
            <a:off x="6019800" y="3121915"/>
            <a:ext cx="575310" cy="307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983778F9-3301-A385-8C1E-FE570CA67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36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A7DF55-222A-4506-90E8-E163BD526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Position1: FF Abdomen Morison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B67AD4C-FA9C-4C17-852B-EB61428D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10" name="Inhaltsplatzhalter 9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204B2373-375B-473A-81EE-CA924AF39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721" y="1232424"/>
            <a:ext cx="6736557" cy="4638946"/>
          </a:xfr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A0AD5CEA-4330-476A-8818-A9087F1DDDE2}"/>
              </a:ext>
            </a:extLst>
          </p:cNvPr>
          <p:cNvSpPr/>
          <p:nvPr/>
        </p:nvSpPr>
        <p:spPr>
          <a:xfrm rot="16200000">
            <a:off x="1034415" y="2125980"/>
            <a:ext cx="377190" cy="2171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03D0B422-3D51-B358-D4BA-F7DC577F5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45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A7DF55-222A-4506-90E8-E163BD526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Position1: FF Abdomen Morison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B67AD4C-FA9C-4C17-852B-EB61428D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10" name="Inhaltsplatzhalter 9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204B2373-375B-473A-81EE-CA924AF39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721" y="1232424"/>
            <a:ext cx="6736557" cy="4638946"/>
          </a:xfr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A0AD5CEA-4330-476A-8818-A9087F1DDDE2}"/>
              </a:ext>
            </a:extLst>
          </p:cNvPr>
          <p:cNvSpPr/>
          <p:nvPr/>
        </p:nvSpPr>
        <p:spPr>
          <a:xfrm rot="16200000">
            <a:off x="1034415" y="2125980"/>
            <a:ext cx="377190" cy="2171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03D0B422-3D51-B358-D4BA-F7DC577F5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4A41FEA-4C6B-2279-A033-481861F2D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19" y="4389679"/>
            <a:ext cx="4477491" cy="22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31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F71A34-B1A8-490A-B689-6460764B4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T. Chlibec - Ultraschallzentrum Rorschach</a:t>
            </a: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A6EAE3DA-478E-4E1D-92E4-6434439F4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Position 2 </a:t>
            </a:r>
            <a:r>
              <a:rPr lang="de-CH" altLang="de-DE" dirty="0" err="1"/>
              <a:t>Pericard</a:t>
            </a:r>
            <a:endParaRPr lang="de-CH" altLang="de-DE" dirty="0"/>
          </a:p>
        </p:txBody>
      </p:sp>
      <p:pic>
        <p:nvPicPr>
          <p:cNvPr id="39940" name="Picture 3" descr="normalbefund perikard">
            <a:extLst>
              <a:ext uri="{FF2B5EF4-FFF2-40B4-BE49-F238E27FC236}">
                <a16:creationId xmlns:a16="http://schemas.microsoft.com/office/drawing/2014/main" id="{F92C1E37-D213-45F7-8C85-FC5BE8CEEDA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4283" y="1034388"/>
            <a:ext cx="4008438" cy="2659457"/>
          </a:xfrm>
        </p:spPr>
      </p:pic>
      <p:pic>
        <p:nvPicPr>
          <p:cNvPr id="39941" name="Picture 4" descr="Körper frontal">
            <a:extLst>
              <a:ext uri="{FF2B5EF4-FFF2-40B4-BE49-F238E27FC236}">
                <a16:creationId xmlns:a16="http://schemas.microsoft.com/office/drawing/2014/main" id="{C76A974B-7410-4DE3-B9A4-E29E48A0F5A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674" y="1183183"/>
            <a:ext cx="1606907" cy="2510662"/>
          </a:xfrm>
        </p:spPr>
      </p:pic>
      <p:sp>
        <p:nvSpPr>
          <p:cNvPr id="39944" name="Text Box 7">
            <a:extLst>
              <a:ext uri="{FF2B5EF4-FFF2-40B4-BE49-F238E27FC236}">
                <a16:creationId xmlns:a16="http://schemas.microsoft.com/office/drawing/2014/main" id="{A5DCF46D-0D25-42B9-8D57-1B8F1E0D8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162" y="1139287"/>
            <a:ext cx="1012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 dirty="0">
                <a:latin typeface="Verdana" panose="020B0604030504040204" pitchFamily="34" charset="0"/>
              </a:rPr>
              <a:t>Normal</a:t>
            </a:r>
          </a:p>
        </p:txBody>
      </p:sp>
      <p:sp>
        <p:nvSpPr>
          <p:cNvPr id="39945" name="Text Box 8">
            <a:extLst>
              <a:ext uri="{FF2B5EF4-FFF2-40B4-BE49-F238E27FC236}">
                <a16:creationId xmlns:a16="http://schemas.microsoft.com/office/drawing/2014/main" id="{76DCA2BF-270E-4B07-B16A-FE5BC2BEB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9987" y="5175251"/>
            <a:ext cx="776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 dirty="0">
                <a:latin typeface="Verdana" panose="020B0604030504040204" pitchFamily="34" charset="0"/>
              </a:rPr>
              <a:t>Path.</a:t>
            </a:r>
          </a:p>
        </p:txBody>
      </p:sp>
      <p:pic>
        <p:nvPicPr>
          <p:cNvPr id="39946" name="Picture 9" descr="Perikarderguss">
            <a:extLst>
              <a:ext uri="{FF2B5EF4-FFF2-40B4-BE49-F238E27FC236}">
                <a16:creationId xmlns:a16="http://schemas.microsoft.com/office/drawing/2014/main" id="{702C1BE4-4EFB-4E18-9BB7-B856C45D38D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2962" y="3711308"/>
            <a:ext cx="4105275" cy="3054350"/>
          </a:xfrm>
        </p:spPr>
      </p:pic>
      <p:sp>
        <p:nvSpPr>
          <p:cNvPr id="39947" name="Line 10">
            <a:extLst>
              <a:ext uri="{FF2B5EF4-FFF2-40B4-BE49-F238E27FC236}">
                <a16:creationId xmlns:a16="http://schemas.microsoft.com/office/drawing/2014/main" id="{036A689A-8EFE-4CB4-AC3A-53A63230DF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62699" y="5638804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B7430462-C471-4D5F-BF70-49EE934AC043}"/>
              </a:ext>
            </a:extLst>
          </p:cNvPr>
          <p:cNvSpPr/>
          <p:nvPr/>
        </p:nvSpPr>
        <p:spPr>
          <a:xfrm rot="10800000">
            <a:off x="767377" y="1722521"/>
            <a:ext cx="571500" cy="2514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19C2B8BE-3D7D-C725-0FF0-1F60BBDAD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88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65E49D-59D4-4AB7-A902-60651118E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Position 2</a:t>
            </a:r>
            <a:endParaRPr lang="de-DE"/>
          </a:p>
        </p:txBody>
      </p:sp>
      <p:pic>
        <p:nvPicPr>
          <p:cNvPr id="7" name="M202108241022073390001">
            <a:hlinkClick r:id="" action="ppaction://media"/>
            <a:extLst>
              <a:ext uri="{FF2B5EF4-FFF2-40B4-BE49-F238E27FC236}">
                <a16:creationId xmlns:a16="http://schemas.microsoft.com/office/drawing/2014/main" id="{01C044D0-355B-43A1-AC88-E0878DA306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691" y="1600200"/>
            <a:ext cx="6034617" cy="4525963"/>
          </a:xfrm>
          <a:noFill/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0F72000-0927-4B3E-AF6E-20F5A973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CH"/>
              <a:t>T. Chlibec - Ultraschallzentrum Rorschach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B9FF73D-EA34-4313-A2FA-E6955EB3DABC}"/>
              </a:ext>
            </a:extLst>
          </p:cNvPr>
          <p:cNvSpPr txBox="1"/>
          <p:nvPr/>
        </p:nvSpPr>
        <p:spPr>
          <a:xfrm>
            <a:off x="3793813" y="1019175"/>
            <a:ext cx="155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Normalbefund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2516120-2D37-4AD8-BF35-DBF234E4C682}"/>
              </a:ext>
            </a:extLst>
          </p:cNvPr>
          <p:cNvSpPr/>
          <p:nvPr/>
        </p:nvSpPr>
        <p:spPr>
          <a:xfrm>
            <a:off x="2434590" y="2548890"/>
            <a:ext cx="194310" cy="2628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66982C31-9AE7-44BE-8ADA-41851DFFE83E}"/>
              </a:ext>
            </a:extLst>
          </p:cNvPr>
          <p:cNvSpPr/>
          <p:nvPr/>
        </p:nvSpPr>
        <p:spPr>
          <a:xfrm rot="10800000">
            <a:off x="1943100" y="2463165"/>
            <a:ext cx="377190" cy="2171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C450BE47-56C4-98CB-BC10-522BCF25A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88864-A165-441B-8D34-A88846BF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Position 2</a:t>
            </a:r>
          </a:p>
        </p:txBody>
      </p:sp>
      <p:pic>
        <p:nvPicPr>
          <p:cNvPr id="5" name="M202108191732248910001">
            <a:hlinkClick r:id="" action="ppaction://media"/>
            <a:extLst>
              <a:ext uri="{FF2B5EF4-FFF2-40B4-BE49-F238E27FC236}">
                <a16:creationId xmlns:a16="http://schemas.microsoft.com/office/drawing/2014/main" id="{C615511C-417C-4B5A-8BFE-6E069FF6CD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A7108E-E3B6-4C08-9B66-DCCDFEB2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A89F7079-3242-3CDE-B12F-16090712D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6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88864-A165-441B-8D34-A88846BF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Position 2</a:t>
            </a:r>
          </a:p>
        </p:txBody>
      </p:sp>
      <p:pic>
        <p:nvPicPr>
          <p:cNvPr id="5" name="M202108191732248910001">
            <a:hlinkClick r:id="" action="ppaction://media"/>
            <a:extLst>
              <a:ext uri="{FF2B5EF4-FFF2-40B4-BE49-F238E27FC236}">
                <a16:creationId xmlns:a16="http://schemas.microsoft.com/office/drawing/2014/main" id="{C615511C-417C-4B5A-8BFE-6E069FF6CD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A7108E-E3B6-4C08-9B66-DCCDFEB2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A89F7079-3242-3CDE-B12F-16090712D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FEF2F4-B13E-8DF9-477D-FF6690478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54" y="3429000"/>
            <a:ext cx="3576375" cy="288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9873291B-BA9F-80C1-EA75-98715774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2317925" cy="1964532"/>
          </a:xfrm>
          <a:prstGeom prst="rect">
            <a:avLst/>
          </a:prstGeom>
        </p:spPr>
      </p:pic>
      <p:sp>
        <p:nvSpPr>
          <p:cNvPr id="10" name="Pfeil: nach links und rechts 9">
            <a:extLst>
              <a:ext uri="{FF2B5EF4-FFF2-40B4-BE49-F238E27FC236}">
                <a16:creationId xmlns:a16="http://schemas.microsoft.com/office/drawing/2014/main" id="{F32BA6DC-D302-8593-2475-AF79F4E4F72A}"/>
              </a:ext>
            </a:extLst>
          </p:cNvPr>
          <p:cNvSpPr/>
          <p:nvPr/>
        </p:nvSpPr>
        <p:spPr>
          <a:xfrm>
            <a:off x="3556000" y="1295400"/>
            <a:ext cx="620818" cy="2794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BD7EA4-238B-C31D-E58A-242A97B8478F}"/>
              </a:ext>
            </a:extLst>
          </p:cNvPr>
          <p:cNvSpPr txBox="1"/>
          <p:nvPr/>
        </p:nvSpPr>
        <p:spPr>
          <a:xfrm>
            <a:off x="895528" y="4068707"/>
            <a:ext cx="2593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meist MSK-Sonografie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C380ECC-C7C3-EABC-7691-10FF8FCD2262}"/>
              </a:ext>
            </a:extLst>
          </p:cNvPr>
          <p:cNvSpPr txBox="1"/>
          <p:nvPr/>
        </p:nvSpPr>
        <p:spPr>
          <a:xfrm>
            <a:off x="754155" y="2663321"/>
            <a:ext cx="3316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Schlagverletzungen/Prellungen</a:t>
            </a:r>
          </a:p>
          <a:p>
            <a:r>
              <a:rPr lang="de-DE" dirty="0"/>
              <a:t>Schnitt- Stichverletzungen</a:t>
            </a:r>
          </a:p>
          <a:p>
            <a:r>
              <a:rPr lang="de-DE" dirty="0"/>
              <a:t>Distorsionen/Stress-Verletzungen</a:t>
            </a:r>
          </a:p>
          <a:p>
            <a:r>
              <a:rPr lang="de-DE" dirty="0"/>
              <a:t>Fremdkörper</a:t>
            </a: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9C39D82F-BABC-297A-8229-9C096D9DA8A0}"/>
              </a:ext>
            </a:extLst>
          </p:cNvPr>
          <p:cNvSpPr/>
          <p:nvPr/>
        </p:nvSpPr>
        <p:spPr>
          <a:xfrm>
            <a:off x="2253436" y="3913276"/>
            <a:ext cx="318052" cy="32096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DF7275-7A92-B2B0-6035-8BD754A88A39}"/>
              </a:ext>
            </a:extLst>
          </p:cNvPr>
          <p:cNvSpPr txBox="1"/>
          <p:nvPr/>
        </p:nvSpPr>
        <p:spPr>
          <a:xfrm>
            <a:off x="4572000" y="2688134"/>
            <a:ext cx="3316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Schlagverletzungen/Prellungen</a:t>
            </a:r>
          </a:p>
          <a:p>
            <a:r>
              <a:rPr lang="de-DE" dirty="0"/>
              <a:t>Schnitt- Stichverletzungen</a:t>
            </a:r>
          </a:p>
          <a:p>
            <a:r>
              <a:rPr lang="de-DE" dirty="0"/>
              <a:t>Distorsionen/Stress-Verletzungen</a:t>
            </a:r>
          </a:p>
          <a:p>
            <a:r>
              <a:rPr lang="de-DE" dirty="0"/>
              <a:t>Fremdkörper</a:t>
            </a:r>
          </a:p>
        </p:txBody>
      </p:sp>
      <p:pic>
        <p:nvPicPr>
          <p:cNvPr id="11" name="Grafik 10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3A128B44-61D8-731F-602A-0225CF3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50" y="377824"/>
            <a:ext cx="3762186" cy="196453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901A5D1-9625-EAC2-5F69-2A437D0B7F61}"/>
              </a:ext>
            </a:extLst>
          </p:cNvPr>
          <p:cNvSpPr txBox="1"/>
          <p:nvPr/>
        </p:nvSpPr>
        <p:spPr>
          <a:xfrm>
            <a:off x="4572000" y="4345706"/>
            <a:ext cx="3557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Sonografie als rasches 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Intraabd</a:t>
            </a:r>
            <a:r>
              <a:rPr lang="de-DE" dirty="0"/>
              <a:t>. Organe/Lunge/</a:t>
            </a:r>
            <a:r>
              <a:rPr lang="de-DE" dirty="0" err="1"/>
              <a:t>Gefässe</a:t>
            </a:r>
            <a:endParaRPr lang="de-DE" dirty="0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D861539C-9EFD-F514-5B21-71DB96E09191}"/>
              </a:ext>
            </a:extLst>
          </p:cNvPr>
          <p:cNvSpPr/>
          <p:nvPr/>
        </p:nvSpPr>
        <p:spPr>
          <a:xfrm>
            <a:off x="5840234" y="3902026"/>
            <a:ext cx="318052" cy="3322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68BF0D6-BEBE-89E8-708B-40D3904A79D1}"/>
              </a:ext>
            </a:extLst>
          </p:cNvPr>
          <p:cNvSpPr txBox="1"/>
          <p:nvPr/>
        </p:nvSpPr>
        <p:spPr>
          <a:xfrm>
            <a:off x="3196425" y="5490779"/>
            <a:ext cx="2275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+…Interventionshilfe…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FBC0A234-534A-3490-580E-B35352786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  <p:pic>
        <p:nvPicPr>
          <p:cNvPr id="13" name="Grafik 12" descr="Ein Bild, das Geschirr enthält.&#10;&#10;Automatisch generierte Beschreibung">
            <a:extLst>
              <a:ext uri="{FF2B5EF4-FFF2-40B4-BE49-F238E27FC236}">
                <a16:creationId xmlns:a16="http://schemas.microsoft.com/office/drawing/2014/main" id="{6B7F171B-2F36-9BC4-1B4A-207F29744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83" y="5069427"/>
            <a:ext cx="1419253" cy="128692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FF4D8D9-C754-D361-6FE5-311C988BF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179" y="5099855"/>
            <a:ext cx="1296530" cy="125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52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ußzeilenplatzhalter 4">
            <a:extLst>
              <a:ext uri="{FF2B5EF4-FFF2-40B4-BE49-F238E27FC236}">
                <a16:creationId xmlns:a16="http://schemas.microsoft.com/office/drawing/2014/main" id="{E12DB331-E3DC-4FBD-B4F0-6BA1C6A9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9844" y="6400799"/>
            <a:ext cx="41910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de-DE" sz="1000" dirty="0">
                <a:solidFill>
                  <a:schemeClr val="bg1">
                    <a:lumMod val="75000"/>
                  </a:schemeClr>
                </a:solidFill>
              </a:rPr>
              <a:t>T. Chlibec - Ultraschallzentrum Rorschach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46BDA082-D4D4-4392-812B-1F7729CD0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Position 2</a:t>
            </a:r>
          </a:p>
        </p:txBody>
      </p:sp>
      <p:pic>
        <p:nvPicPr>
          <p:cNvPr id="13316" name="Picture 3" descr="Pleuraerguss OBB trans">
            <a:extLst>
              <a:ext uri="{FF2B5EF4-FFF2-40B4-BE49-F238E27FC236}">
                <a16:creationId xmlns:a16="http://schemas.microsoft.com/office/drawing/2014/main" id="{F3541D89-FABD-4168-B49B-C7835B0FF9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9844" y="2581043"/>
            <a:ext cx="6307138" cy="3819756"/>
          </a:xfr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3E46E16-BB30-43C3-AD57-30051FF6A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38" y="834854"/>
            <a:ext cx="5460244" cy="3492378"/>
          </a:xfrm>
          <a:prstGeom prst="rect">
            <a:avLst/>
          </a:prstGeom>
        </p:spPr>
      </p:pic>
      <p:pic>
        <p:nvPicPr>
          <p:cNvPr id="2" name="Grafik 1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4A144F4C-70BD-DAEB-E4F0-6C8A6D617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3D4A0F6-FA82-851C-5E20-8D422544DD97}"/>
              </a:ext>
            </a:extLst>
          </p:cNvPr>
          <p:cNvSpPr txBox="1"/>
          <p:nvPr/>
        </p:nvSpPr>
        <p:spPr>
          <a:xfrm>
            <a:off x="5999480" y="1223225"/>
            <a:ext cx="2948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Auch </a:t>
            </a:r>
            <a:r>
              <a:rPr lang="de-DE" dirty="0" err="1"/>
              <a:t>Pleuraergussdarstelllung</a:t>
            </a:r>
            <a:r>
              <a:rPr lang="de-DE" dirty="0"/>
              <a:t> möglich</a:t>
            </a:r>
          </a:p>
        </p:txBody>
      </p:sp>
    </p:spTree>
    <p:extLst>
      <p:ext uri="{BB962C8B-B14F-4D97-AF65-F5344CB8AC3E}">
        <p14:creationId xmlns:p14="http://schemas.microsoft.com/office/powerpoint/2010/main" val="225324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9593B-AF39-460D-B1C3-098009861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93383"/>
            <a:ext cx="8229600" cy="514099"/>
          </a:xfrm>
        </p:spPr>
        <p:txBody>
          <a:bodyPr/>
          <a:lstStyle/>
          <a:p>
            <a:r>
              <a:rPr lang="de-DE" dirty="0"/>
              <a:t>Position 3: Li OBB, Müller </a:t>
            </a:r>
            <a:r>
              <a:rPr lang="de-DE" dirty="0" err="1"/>
              <a:t>pouch</a:t>
            </a:r>
            <a:r>
              <a:rPr lang="de-DE" dirty="0"/>
              <a:t>, pleural</a:t>
            </a:r>
          </a:p>
        </p:txBody>
      </p:sp>
      <p:pic>
        <p:nvPicPr>
          <p:cNvPr id="5" name="M202108191733225220001">
            <a:hlinkClick r:id="" action="ppaction://media"/>
            <a:extLst>
              <a:ext uri="{FF2B5EF4-FFF2-40B4-BE49-F238E27FC236}">
                <a16:creationId xmlns:a16="http://schemas.microsoft.com/office/drawing/2014/main" id="{BD3B44B8-1466-4F86-9065-FACE7A163F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D976F5-6D03-48A9-B6DF-6C4A3E07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54CB76D-C8C7-465F-988B-1CB7FBED0CDC}"/>
              </a:ext>
            </a:extLst>
          </p:cNvPr>
          <p:cNvSpPr txBox="1"/>
          <p:nvPr/>
        </p:nvSpPr>
        <p:spPr>
          <a:xfrm>
            <a:off x="3793813" y="1019175"/>
            <a:ext cx="155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Normalbefund</a:t>
            </a:r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AFB2F8C4-D19C-5885-10AF-B8EF4C768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pic>
        <p:nvPicPr>
          <p:cNvPr id="7" name="Picture 4" descr="Körper frontal">
            <a:extLst>
              <a:ext uri="{FF2B5EF4-FFF2-40B4-BE49-F238E27FC236}">
                <a16:creationId xmlns:a16="http://schemas.microsoft.com/office/drawing/2014/main" id="{293CA59B-B3BB-3AB1-B7F9-315D92E49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114" y="2221922"/>
            <a:ext cx="1318418" cy="2060144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CCDCDCC2-E0BA-7B56-AE35-D9E3FD48E4C6}"/>
              </a:ext>
            </a:extLst>
          </p:cNvPr>
          <p:cNvSpPr/>
          <p:nvPr/>
        </p:nvSpPr>
        <p:spPr>
          <a:xfrm rot="16805409">
            <a:off x="1432560" y="3064913"/>
            <a:ext cx="494030" cy="2057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10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02C77-B03E-4996-AF02-5058E4F6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3: Pleurale Flüssigkeit klein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A1D0B8-6AA6-4EBB-AD31-2C76C74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C5AF594-D792-4500-9755-6BFDA4E13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445" y="1137138"/>
            <a:ext cx="6733110" cy="4302431"/>
          </a:xfrm>
        </p:spPr>
      </p:pic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DECBE285-22AB-6FB5-9323-ABEB1D34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1224872-1B1C-9DED-C6DB-908B909233B8}"/>
              </a:ext>
            </a:extLst>
          </p:cNvPr>
          <p:cNvSpPr/>
          <p:nvPr/>
        </p:nvSpPr>
        <p:spPr>
          <a:xfrm>
            <a:off x="4203700" y="4610100"/>
            <a:ext cx="736600" cy="44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744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02C77-B03E-4996-AF02-5058E4F6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3: Pleurale Flüssigkeit klein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A1D0B8-6AA6-4EBB-AD31-2C76C74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C5AF594-D792-4500-9755-6BFDA4E13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445" y="1137138"/>
            <a:ext cx="6733110" cy="4302431"/>
          </a:xfrm>
        </p:spPr>
      </p:pic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DECBE285-22AB-6FB5-9323-ABEB1D34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1224872-1B1C-9DED-C6DB-908B909233B8}"/>
              </a:ext>
            </a:extLst>
          </p:cNvPr>
          <p:cNvSpPr/>
          <p:nvPr/>
        </p:nvSpPr>
        <p:spPr>
          <a:xfrm>
            <a:off x="4203700" y="4610100"/>
            <a:ext cx="736600" cy="44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D2CA725-FCEE-E317-1C05-E352EF773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20" y="4761571"/>
            <a:ext cx="1991098" cy="1479686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F0B293E-EC0D-CE6A-88C6-3D06C1EC0D17}"/>
              </a:ext>
            </a:extLst>
          </p:cNvPr>
          <p:cNvCxnSpPr>
            <a:cxnSpLocks/>
          </p:cNvCxnSpPr>
          <p:nvPr/>
        </p:nvCxnSpPr>
        <p:spPr>
          <a:xfrm flipH="1">
            <a:off x="1962532" y="5202041"/>
            <a:ext cx="406472" cy="708762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B377142C-3110-0569-1A61-7548389AFFDA}"/>
              </a:ext>
            </a:extLst>
          </p:cNvPr>
          <p:cNvSpPr/>
          <p:nvPr/>
        </p:nvSpPr>
        <p:spPr>
          <a:xfrm rot="17923653">
            <a:off x="2244986" y="4947536"/>
            <a:ext cx="410029" cy="1627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576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9593B-AF39-460D-B1C3-09800986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3: Pleurale Flüssigkeit </a:t>
            </a:r>
            <a:r>
              <a:rPr lang="de-DE" dirty="0" err="1"/>
              <a:t>gross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D976F5-6D03-48A9-B6DF-6C4A3E07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Picture 3" descr="grosser ple li">
            <a:extLst>
              <a:ext uri="{FF2B5EF4-FFF2-40B4-BE49-F238E27FC236}">
                <a16:creationId xmlns:a16="http://schemas.microsoft.com/office/drawing/2014/main" id="{41AA2E9F-F0E5-4A65-8853-E5C1DA0CF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825" y="908050"/>
            <a:ext cx="7758113" cy="5200650"/>
          </a:xfrm>
          <a:prstGeom prst="rect">
            <a:avLst/>
          </a:prstGeom>
        </p:spPr>
      </p:pic>
      <p:pic>
        <p:nvPicPr>
          <p:cNvPr id="6" name="Grafik 5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68AD536B-1799-A455-98AC-5B8F66510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584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BAC108ED-7175-49C8-A713-5F61B5E0E7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2646" y="296742"/>
            <a:ext cx="8229600" cy="346075"/>
          </a:xfrm>
        </p:spPr>
        <p:txBody>
          <a:bodyPr/>
          <a:lstStyle/>
          <a:p>
            <a:pPr eaLnBrk="1" hangingPunct="1"/>
            <a:r>
              <a:rPr lang="de-CH" altLang="de-DE" dirty="0"/>
              <a:t>Position 3: Normal </a:t>
            </a:r>
            <a:r>
              <a:rPr lang="de-CH" altLang="de-DE" dirty="0" err="1"/>
              <a:t>vs</a:t>
            </a:r>
            <a:r>
              <a:rPr lang="de-CH" altLang="de-DE" dirty="0"/>
              <a:t> FF </a:t>
            </a:r>
            <a:r>
              <a:rPr lang="de-CH" altLang="de-DE" dirty="0" err="1"/>
              <a:t>perisplenisch</a:t>
            </a:r>
            <a:endParaRPr lang="de-CH" altLang="de-DE" dirty="0"/>
          </a:p>
        </p:txBody>
      </p:sp>
      <p:pic>
        <p:nvPicPr>
          <p:cNvPr id="35844" name="Picture 3" descr="normalbefund flankenschnitt li">
            <a:extLst>
              <a:ext uri="{FF2B5EF4-FFF2-40B4-BE49-F238E27FC236}">
                <a16:creationId xmlns:a16="http://schemas.microsoft.com/office/drawing/2014/main" id="{69BD5BEB-58F7-4213-B967-1452DF4872D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4685" y="875506"/>
            <a:ext cx="5059428" cy="3083154"/>
          </a:xfrm>
        </p:spPr>
      </p:pic>
      <p:pic>
        <p:nvPicPr>
          <p:cNvPr id="35848" name="Picture 7" descr="FF li müller">
            <a:extLst>
              <a:ext uri="{FF2B5EF4-FFF2-40B4-BE49-F238E27FC236}">
                <a16:creationId xmlns:a16="http://schemas.microsoft.com/office/drawing/2014/main" id="{1A02BD83-03D8-4AED-9976-478F5717B78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8988" y="3429000"/>
            <a:ext cx="5065305" cy="3083154"/>
          </a:xfrm>
        </p:spPr>
      </p:pic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50390C40-F00F-41A4-5517-CFA36615D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pic>
        <p:nvPicPr>
          <p:cNvPr id="2" name="Picture 3" descr="Milz klein Aszites">
            <a:extLst>
              <a:ext uri="{FF2B5EF4-FFF2-40B4-BE49-F238E27FC236}">
                <a16:creationId xmlns:a16="http://schemas.microsoft.com/office/drawing/2014/main" id="{546FBDD3-A36C-BFD5-EA58-A7860AD43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368" y="3196311"/>
            <a:ext cx="3810633" cy="2772499"/>
          </a:xfrm>
          <a:prstGeom prst="rect">
            <a:avLst/>
          </a:prstGeo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A99CC2-F15B-DAC8-F771-CE9DE14E7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893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3D79D-7DC2-4574-A516-07CE20E52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4</a:t>
            </a:r>
            <a:br>
              <a:rPr lang="de-DE" dirty="0"/>
            </a:br>
            <a:r>
              <a:rPr lang="de-DE" dirty="0"/>
              <a:t> </a:t>
            </a:r>
            <a:r>
              <a:rPr lang="de-DE" sz="2000" dirty="0" err="1"/>
              <a:t>Excavatio</a:t>
            </a:r>
            <a:r>
              <a:rPr lang="de-DE" sz="2000" dirty="0"/>
              <a:t> </a:t>
            </a:r>
            <a:r>
              <a:rPr lang="de-DE" sz="2000" dirty="0" err="1"/>
              <a:t>rectouterina</a:t>
            </a:r>
            <a:r>
              <a:rPr lang="de-DE" sz="2000" dirty="0"/>
              <a:t> (f), rectovesicalis (m) längs</a:t>
            </a:r>
          </a:p>
        </p:txBody>
      </p:sp>
      <p:pic>
        <p:nvPicPr>
          <p:cNvPr id="6" name="M202108191733487040001">
            <a:hlinkClick r:id="" action="ppaction://media"/>
            <a:extLst>
              <a:ext uri="{FF2B5EF4-FFF2-40B4-BE49-F238E27FC236}">
                <a16:creationId xmlns:a16="http://schemas.microsoft.com/office/drawing/2014/main" id="{3BC3EC8A-6413-4460-A810-9209866FE5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2904" y="1618945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3B2303-FB05-4EA6-AD44-E1465480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B156AE3-318B-4BD7-A467-399800E2A942}"/>
              </a:ext>
            </a:extLst>
          </p:cNvPr>
          <p:cNvSpPr txBox="1"/>
          <p:nvPr/>
        </p:nvSpPr>
        <p:spPr>
          <a:xfrm>
            <a:off x="3793813" y="1019175"/>
            <a:ext cx="155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Normalbefund</a:t>
            </a:r>
          </a:p>
        </p:txBody>
      </p:sp>
      <p:pic>
        <p:nvPicPr>
          <p:cNvPr id="3" name="Picture 4" descr="Körper frontal">
            <a:extLst>
              <a:ext uri="{FF2B5EF4-FFF2-40B4-BE49-F238E27FC236}">
                <a16:creationId xmlns:a16="http://schemas.microsoft.com/office/drawing/2014/main" id="{510F660A-FE55-DB57-774F-D4DF04D02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132" y="1270843"/>
            <a:ext cx="1800200" cy="2814637"/>
          </a:xfrm>
          <a:prstGeom prst="rect">
            <a:avLst/>
          </a:prstGeom>
        </p:spPr>
      </p:pic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3FE90CF3-2987-E6C4-964F-A695CCF43EAB}"/>
              </a:ext>
            </a:extLst>
          </p:cNvPr>
          <p:cNvSpPr/>
          <p:nvPr/>
        </p:nvSpPr>
        <p:spPr>
          <a:xfrm rot="16200000">
            <a:off x="844476" y="3775750"/>
            <a:ext cx="557512" cy="1748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10C178E3-36F9-2759-8F0F-8E3A9B73B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1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3D79D-7DC2-4574-A516-07CE20E52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4</a:t>
            </a:r>
            <a:br>
              <a:rPr lang="de-DE" dirty="0"/>
            </a:br>
            <a:r>
              <a:rPr lang="de-DE" dirty="0"/>
              <a:t> </a:t>
            </a:r>
            <a:r>
              <a:rPr lang="de-DE" sz="2000" dirty="0" err="1"/>
              <a:t>Excavatio</a:t>
            </a:r>
            <a:r>
              <a:rPr lang="de-DE" sz="2000" dirty="0"/>
              <a:t> </a:t>
            </a:r>
            <a:r>
              <a:rPr lang="de-DE" sz="2000" dirty="0" err="1"/>
              <a:t>rectouterina</a:t>
            </a:r>
            <a:r>
              <a:rPr lang="de-DE" sz="2000" dirty="0"/>
              <a:t> (f), rectovesicalis (m) längs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3B2303-FB05-4EA6-AD44-E1465480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B156AE3-318B-4BD7-A467-399800E2A942}"/>
              </a:ext>
            </a:extLst>
          </p:cNvPr>
          <p:cNvSpPr txBox="1"/>
          <p:nvPr/>
        </p:nvSpPr>
        <p:spPr>
          <a:xfrm>
            <a:off x="4054646" y="1019175"/>
            <a:ext cx="1034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Anatonie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FABBBD2-96BE-52CD-F890-BD430AF90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3" descr="Copy of Weibl Douglas skizze">
            <a:extLst>
              <a:ext uri="{FF2B5EF4-FFF2-40B4-BE49-F238E27FC236}">
                <a16:creationId xmlns:a16="http://schemas.microsoft.com/office/drawing/2014/main" id="{082E2A1B-BEC9-5DAA-C07C-D112FA19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9025" y="1692275"/>
            <a:ext cx="3617912" cy="4379913"/>
          </a:xfrm>
          <a:prstGeom prst="rect">
            <a:avLst/>
          </a:prstGeom>
        </p:spPr>
      </p:pic>
      <p:pic>
        <p:nvPicPr>
          <p:cNvPr id="9" name="Picture 4" descr="Weibl Douglas skizze">
            <a:extLst>
              <a:ext uri="{FF2B5EF4-FFF2-40B4-BE49-F238E27FC236}">
                <a16:creationId xmlns:a16="http://schemas.microsoft.com/office/drawing/2014/main" id="{14D4DA2B-C1CE-4FC7-DFE9-73ABF8842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00213"/>
            <a:ext cx="4464050" cy="437515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BF64F9B8-CFCF-C853-CA60-38FD67F496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8600" y="1989138"/>
            <a:ext cx="1150937" cy="2447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6983479A-FD2D-437C-CE8C-BDBCE6CD1E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21250" y="1916113"/>
            <a:ext cx="1079500" cy="2160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99195EF-9242-319C-6788-405EE1BB6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787" y="6002338"/>
            <a:ext cx="417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 sz="800" dirty="0">
                <a:solidFill>
                  <a:schemeClr val="accent1"/>
                </a:solidFill>
                <a:latin typeface="Verdana" panose="020B0604030504040204" pitchFamily="34" charset="0"/>
              </a:rPr>
              <a:t>Modifiziert </a:t>
            </a:r>
            <a:r>
              <a:rPr lang="de-CH" altLang="de-DE" sz="800" dirty="0" err="1">
                <a:solidFill>
                  <a:schemeClr val="accent1"/>
                </a:solidFill>
                <a:latin typeface="Verdana" panose="020B0604030504040204" pitchFamily="34" charset="0"/>
              </a:rPr>
              <a:t>nach:Sabiston</a:t>
            </a:r>
            <a:r>
              <a:rPr lang="de-CH" altLang="de-DE" sz="800" dirty="0">
                <a:solidFill>
                  <a:schemeClr val="accent1"/>
                </a:solidFill>
                <a:latin typeface="Verdana" panose="020B0604030504040204" pitchFamily="34" charset="0"/>
              </a:rPr>
              <a:t>, </a:t>
            </a:r>
            <a:r>
              <a:rPr lang="de-CH" altLang="de-DE" sz="800" dirty="0" err="1">
                <a:solidFill>
                  <a:schemeClr val="accent1"/>
                </a:solidFill>
                <a:latin typeface="Verdana" panose="020B0604030504040204" pitchFamily="34" charset="0"/>
              </a:rPr>
              <a:t>Textbook</a:t>
            </a:r>
            <a:r>
              <a:rPr lang="de-CH" altLang="de-DE" sz="800" dirty="0">
                <a:solidFill>
                  <a:schemeClr val="accent1"/>
                </a:solidFill>
                <a:latin typeface="Verdana" panose="020B0604030504040204" pitchFamily="34" charset="0"/>
              </a:rPr>
              <a:t> </a:t>
            </a:r>
            <a:r>
              <a:rPr lang="de-CH" altLang="de-DE" sz="800" dirty="0" err="1">
                <a:solidFill>
                  <a:schemeClr val="accent1"/>
                </a:solidFill>
                <a:latin typeface="Verdana" panose="020B0604030504040204" pitchFamily="34" charset="0"/>
              </a:rPr>
              <a:t>of</a:t>
            </a:r>
            <a:r>
              <a:rPr lang="de-CH" altLang="de-DE" sz="800" dirty="0">
                <a:solidFill>
                  <a:schemeClr val="accent1"/>
                </a:solidFill>
                <a:latin typeface="Verdana" panose="020B0604030504040204" pitchFamily="34" charset="0"/>
              </a:rPr>
              <a:t> </a:t>
            </a:r>
            <a:r>
              <a:rPr lang="de-CH" altLang="de-DE" sz="800" dirty="0" err="1">
                <a:solidFill>
                  <a:schemeClr val="accent1"/>
                </a:solidFill>
                <a:latin typeface="Verdana" panose="020B0604030504040204" pitchFamily="34" charset="0"/>
              </a:rPr>
              <a:t>Surgery</a:t>
            </a:r>
            <a:r>
              <a:rPr lang="de-CH" altLang="de-DE" sz="800" dirty="0">
                <a:solidFill>
                  <a:schemeClr val="accent1"/>
                </a:solidFill>
                <a:latin typeface="Verdana" panose="020B0604030504040204" pitchFamily="34" charset="0"/>
              </a:rPr>
              <a:t>, 14th Edition, </a:t>
            </a:r>
            <a:r>
              <a:rPr lang="de-CH" altLang="de-DE" sz="800" dirty="0" err="1">
                <a:solidFill>
                  <a:schemeClr val="accent1"/>
                </a:solidFill>
                <a:latin typeface="Verdana" panose="020B0604030504040204" pitchFamily="34" charset="0"/>
              </a:rPr>
              <a:t>W.B.Saunders</a:t>
            </a:r>
            <a:r>
              <a:rPr lang="de-CH" altLang="de-DE" dirty="0">
                <a:solidFill>
                  <a:schemeClr val="accent1"/>
                </a:solidFill>
                <a:latin typeface="Verdana" panose="020B0604030504040204" pitchFamily="34" charset="0"/>
              </a:rPr>
              <a:t> </a:t>
            </a:r>
          </a:p>
        </p:txBody>
      </p:sp>
      <p:pic>
        <p:nvPicPr>
          <p:cNvPr id="6" name="Grafik 5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8280FD0E-4369-B45B-8607-5BF9EA43E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938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>
            <a:extLst>
              <a:ext uri="{FF2B5EF4-FFF2-40B4-BE49-F238E27FC236}">
                <a16:creationId xmlns:a16="http://schemas.microsoft.com/office/drawing/2014/main" id="{7228AEA1-1B29-4D17-8B23-67B14B695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Position 4</a:t>
            </a:r>
          </a:p>
        </p:txBody>
      </p:sp>
      <p:pic>
        <p:nvPicPr>
          <p:cNvPr id="37892" name="Picture 3" descr="noramlbefund unterbauch long">
            <a:extLst>
              <a:ext uri="{FF2B5EF4-FFF2-40B4-BE49-F238E27FC236}">
                <a16:creationId xmlns:a16="http://schemas.microsoft.com/office/drawing/2014/main" id="{750C02D7-B2D1-47AD-9439-5E451D93133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13" y="1260730"/>
            <a:ext cx="5008931" cy="3067042"/>
          </a:xfrm>
        </p:spPr>
      </p:pic>
      <p:sp>
        <p:nvSpPr>
          <p:cNvPr id="37896" name="Text Box 7">
            <a:extLst>
              <a:ext uri="{FF2B5EF4-FFF2-40B4-BE49-F238E27FC236}">
                <a16:creationId xmlns:a16="http://schemas.microsoft.com/office/drawing/2014/main" id="{332FF307-10E6-4C44-8782-D871DC55C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044" y="1278710"/>
            <a:ext cx="9858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 dirty="0">
                <a:latin typeface="Verdana" panose="020B0604030504040204" pitchFamily="34" charset="0"/>
              </a:rPr>
              <a:t>normal</a:t>
            </a:r>
          </a:p>
        </p:txBody>
      </p:sp>
      <p:sp>
        <p:nvSpPr>
          <p:cNvPr id="37897" name="Text Box 8">
            <a:extLst>
              <a:ext uri="{FF2B5EF4-FFF2-40B4-BE49-F238E27FC236}">
                <a16:creationId xmlns:a16="http://schemas.microsoft.com/office/drawing/2014/main" id="{39A66DAF-8B45-4367-AABD-5505601CE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3213100"/>
            <a:ext cx="450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 dirty="0">
                <a:latin typeface="Verdana" panose="020B0604030504040204" pitchFamily="34" charset="0"/>
              </a:rPr>
              <a:t>FF</a:t>
            </a:r>
          </a:p>
        </p:txBody>
      </p:sp>
      <p:pic>
        <p:nvPicPr>
          <p:cNvPr id="37898" name="Picture 9" descr="FF Douglas längs">
            <a:extLst>
              <a:ext uri="{FF2B5EF4-FFF2-40B4-BE49-F238E27FC236}">
                <a16:creationId xmlns:a16="http://schemas.microsoft.com/office/drawing/2014/main" id="{2364F7BB-8DD7-4675-B8DC-09194958A72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9157" y="3429000"/>
            <a:ext cx="4763293" cy="2909169"/>
          </a:xfrm>
        </p:spPr>
      </p:pic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C9821F79-A78A-F7A0-1BE5-B9E227015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AA5F9C67-F80D-EE2E-609F-0CDBCBB7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31026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3D79D-7DC2-4574-A516-07CE20E52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Position 4</a:t>
            </a:r>
            <a:br>
              <a:rPr lang="de-DE" dirty="0"/>
            </a:br>
            <a:r>
              <a:rPr lang="de-DE" dirty="0"/>
              <a:t> </a:t>
            </a:r>
            <a:r>
              <a:rPr lang="de-DE" sz="2000" dirty="0" err="1"/>
              <a:t>Excavatio</a:t>
            </a:r>
            <a:r>
              <a:rPr lang="de-DE" sz="2000" dirty="0"/>
              <a:t> </a:t>
            </a:r>
            <a:r>
              <a:rPr lang="de-DE" sz="2000" dirty="0" err="1"/>
              <a:t>rectouterina</a:t>
            </a:r>
            <a:r>
              <a:rPr lang="de-DE" sz="2000" dirty="0"/>
              <a:t> (f), rectovesicalis (m) längs</a:t>
            </a:r>
          </a:p>
        </p:txBody>
      </p:sp>
      <p:pic>
        <p:nvPicPr>
          <p:cNvPr id="8" name="Inhaltsplatzhalter 7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206A7075-6E83-40A9-B39C-3EEAC18C3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64"/>
          <a:stretch/>
        </p:blipFill>
        <p:spPr>
          <a:xfrm>
            <a:off x="457200" y="1230330"/>
            <a:ext cx="4258867" cy="2342213"/>
          </a:xfr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3B2303-FB05-4EA6-AD44-E1465480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Text, Axt, Helm enthält.&#10;&#10;Automatisch generierte Beschreibung">
            <a:extLst>
              <a:ext uri="{FF2B5EF4-FFF2-40B4-BE49-F238E27FC236}">
                <a16:creationId xmlns:a16="http://schemas.microsoft.com/office/drawing/2014/main" id="{66594A49-8FBA-4607-8940-3F9305173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5" y="2436300"/>
            <a:ext cx="5210175" cy="3305175"/>
          </a:xfrm>
          <a:prstGeom prst="rect">
            <a:avLst/>
          </a:prstGeom>
        </p:spPr>
      </p:pic>
      <p:pic>
        <p:nvPicPr>
          <p:cNvPr id="6" name="Grafik 5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B61D89BA-31BB-1728-2B22-2F0F94FAF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8694FDB-A05B-AE82-4898-3B47D5825F5D}"/>
              </a:ext>
            </a:extLst>
          </p:cNvPr>
          <p:cNvSpPr txBox="1"/>
          <p:nvPr/>
        </p:nvSpPr>
        <p:spPr>
          <a:xfrm>
            <a:off x="2868910" y="3660707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FF</a:t>
            </a:r>
          </a:p>
        </p:txBody>
      </p:sp>
    </p:spTree>
    <p:extLst>
      <p:ext uri="{BB962C8B-B14F-4D97-AF65-F5344CB8AC3E}">
        <p14:creationId xmlns:p14="http://schemas.microsoft.com/office/powerpoint/2010/main" val="5681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9873291B-BA9F-80C1-EA75-98715774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2317925" cy="1964532"/>
          </a:xfrm>
          <a:prstGeom prst="rect">
            <a:avLst/>
          </a:prstGeom>
        </p:spPr>
      </p:pic>
      <p:sp>
        <p:nvSpPr>
          <p:cNvPr id="10" name="Pfeil: nach links und rechts 9">
            <a:extLst>
              <a:ext uri="{FF2B5EF4-FFF2-40B4-BE49-F238E27FC236}">
                <a16:creationId xmlns:a16="http://schemas.microsoft.com/office/drawing/2014/main" id="{F32BA6DC-D302-8593-2475-AF79F4E4F72A}"/>
              </a:ext>
            </a:extLst>
          </p:cNvPr>
          <p:cNvSpPr/>
          <p:nvPr/>
        </p:nvSpPr>
        <p:spPr>
          <a:xfrm>
            <a:off x="3556000" y="1295400"/>
            <a:ext cx="620818" cy="2794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BD7EA4-238B-C31D-E58A-242A97B8478F}"/>
              </a:ext>
            </a:extLst>
          </p:cNvPr>
          <p:cNvSpPr txBox="1"/>
          <p:nvPr/>
        </p:nvSpPr>
        <p:spPr>
          <a:xfrm>
            <a:off x="895528" y="4068707"/>
            <a:ext cx="2540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meist MSK-Sonografie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9C39D82F-BABC-297A-8229-9C096D9DA8A0}"/>
              </a:ext>
            </a:extLst>
          </p:cNvPr>
          <p:cNvSpPr/>
          <p:nvPr/>
        </p:nvSpPr>
        <p:spPr>
          <a:xfrm>
            <a:off x="2253436" y="3913276"/>
            <a:ext cx="318052" cy="32096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3A128B44-61D8-731F-602A-0225CF3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50" y="377824"/>
            <a:ext cx="3762186" cy="196453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901A5D1-9625-EAC2-5F69-2A437D0B7F61}"/>
              </a:ext>
            </a:extLst>
          </p:cNvPr>
          <p:cNvSpPr txBox="1"/>
          <p:nvPr/>
        </p:nvSpPr>
        <p:spPr>
          <a:xfrm>
            <a:off x="4572000" y="4345706"/>
            <a:ext cx="3557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Sonografie als rasches 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FF0000"/>
                </a:solidFill>
              </a:rPr>
              <a:t>Intraabd</a:t>
            </a:r>
            <a:r>
              <a:rPr lang="de-DE" dirty="0">
                <a:solidFill>
                  <a:srgbClr val="FF0000"/>
                </a:solidFill>
              </a:rPr>
              <a:t>. Organe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/Lunge/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Gefässe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D861539C-9EFD-F514-5B21-71DB96E09191}"/>
              </a:ext>
            </a:extLst>
          </p:cNvPr>
          <p:cNvSpPr/>
          <p:nvPr/>
        </p:nvSpPr>
        <p:spPr>
          <a:xfrm>
            <a:off x="5840234" y="3902026"/>
            <a:ext cx="318052" cy="3322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Geschirr enthält.&#10;&#10;Automatisch generierte Beschreibung">
            <a:extLst>
              <a:ext uri="{FF2B5EF4-FFF2-40B4-BE49-F238E27FC236}">
                <a16:creationId xmlns:a16="http://schemas.microsoft.com/office/drawing/2014/main" id="{6B7F171B-2F36-9BC4-1B4A-207F29744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835" y="2525065"/>
            <a:ext cx="1419253" cy="128692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FF4D8D9-C754-D361-6FE5-311C988BF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649" y="2555493"/>
            <a:ext cx="1296530" cy="125649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DB58593-5A7D-6E12-5826-26CF117F8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339" y="5004735"/>
            <a:ext cx="1389389" cy="1042042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C8A2FB3-7F84-7254-3996-C549CCCBD5E0}"/>
              </a:ext>
            </a:extLst>
          </p:cNvPr>
          <p:cNvSpPr/>
          <p:nvPr/>
        </p:nvSpPr>
        <p:spPr>
          <a:xfrm>
            <a:off x="3875259" y="4677281"/>
            <a:ext cx="3665551" cy="15425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25F4077C-0CA3-7DB3-31F9-276FA076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474312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3D79D-7DC2-4574-A516-07CE20E52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Position 4</a:t>
            </a:r>
            <a:br>
              <a:rPr lang="de-DE" dirty="0"/>
            </a:br>
            <a:r>
              <a:rPr lang="de-DE" dirty="0"/>
              <a:t> </a:t>
            </a:r>
            <a:r>
              <a:rPr lang="de-DE" sz="2000" dirty="0" err="1"/>
              <a:t>Excavatio</a:t>
            </a:r>
            <a:r>
              <a:rPr lang="de-DE" sz="2000" dirty="0"/>
              <a:t> </a:t>
            </a:r>
            <a:r>
              <a:rPr lang="de-DE" sz="2000" dirty="0" err="1"/>
              <a:t>rectouterina</a:t>
            </a:r>
            <a:r>
              <a:rPr lang="de-DE" sz="2000" dirty="0"/>
              <a:t> (f), rectovesicalis (m) längs</a:t>
            </a:r>
          </a:p>
        </p:txBody>
      </p:sp>
      <p:pic>
        <p:nvPicPr>
          <p:cNvPr id="8" name="Inhaltsplatzhalter 7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206A7075-6E83-40A9-B39C-3EEAC18C3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64"/>
          <a:stretch/>
        </p:blipFill>
        <p:spPr>
          <a:xfrm>
            <a:off x="457200" y="1230330"/>
            <a:ext cx="4258867" cy="2342213"/>
          </a:xfr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3B2303-FB05-4EA6-AD44-E1465480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Text, Axt, Helm enthält.&#10;&#10;Automatisch generierte Beschreibung">
            <a:extLst>
              <a:ext uri="{FF2B5EF4-FFF2-40B4-BE49-F238E27FC236}">
                <a16:creationId xmlns:a16="http://schemas.microsoft.com/office/drawing/2014/main" id="{66594A49-8FBA-4607-8940-3F9305173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5" y="2436300"/>
            <a:ext cx="5210175" cy="330517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082EC69-4081-48AF-BC6F-25EA762FEF21}"/>
              </a:ext>
            </a:extLst>
          </p:cNvPr>
          <p:cNvSpPr txBox="1"/>
          <p:nvPr/>
        </p:nvSpPr>
        <p:spPr>
          <a:xfrm>
            <a:off x="5280660" y="1625375"/>
            <a:ext cx="2228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Harnblase   Symphyse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ABE9F80-C91D-445F-9EE4-F3DB15B30E0E}"/>
              </a:ext>
            </a:extLst>
          </p:cNvPr>
          <p:cNvCxnSpPr/>
          <p:nvPr/>
        </p:nvCxnSpPr>
        <p:spPr>
          <a:xfrm>
            <a:off x="6949440" y="1994707"/>
            <a:ext cx="0" cy="13199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A4E6871-9B29-44AA-A53C-A9BD7243AAFD}"/>
              </a:ext>
            </a:extLst>
          </p:cNvPr>
          <p:cNvCxnSpPr>
            <a:cxnSpLocks/>
          </p:cNvCxnSpPr>
          <p:nvPr/>
        </p:nvCxnSpPr>
        <p:spPr>
          <a:xfrm>
            <a:off x="5878830" y="1994707"/>
            <a:ext cx="670560" cy="22915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B3955DAC-73FA-4EA5-935E-263D933950A7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3265172" y="1810041"/>
            <a:ext cx="2015488" cy="3295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7EFC4424-AAD0-4A0A-377B-9AF2795E5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4F75424-6141-2C63-1E43-C4228C777CB5}"/>
              </a:ext>
            </a:extLst>
          </p:cNvPr>
          <p:cNvSpPr txBox="1"/>
          <p:nvPr/>
        </p:nvSpPr>
        <p:spPr>
          <a:xfrm>
            <a:off x="2868910" y="3660707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FF</a:t>
            </a:r>
          </a:p>
        </p:txBody>
      </p:sp>
    </p:spTree>
    <p:extLst>
      <p:ext uri="{BB962C8B-B14F-4D97-AF65-F5344CB8AC3E}">
        <p14:creationId xmlns:p14="http://schemas.microsoft.com/office/powerpoint/2010/main" val="3759440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>
            <a:extLst>
              <a:ext uri="{FF2B5EF4-FFF2-40B4-BE49-F238E27FC236}">
                <a16:creationId xmlns:a16="http://schemas.microsoft.com/office/drawing/2014/main" id="{27C76608-8803-4444-B458-F0BEC5108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Position 4 </a:t>
            </a:r>
            <a:r>
              <a:rPr lang="de-CH" altLang="de-DE" dirty="0" err="1"/>
              <a:t>trans</a:t>
            </a:r>
            <a:endParaRPr lang="de-CH" altLang="de-DE" dirty="0"/>
          </a:p>
        </p:txBody>
      </p:sp>
      <p:pic>
        <p:nvPicPr>
          <p:cNvPr id="38916" name="Picture 3" descr="normalbefund unterbauch trans">
            <a:extLst>
              <a:ext uri="{FF2B5EF4-FFF2-40B4-BE49-F238E27FC236}">
                <a16:creationId xmlns:a16="http://schemas.microsoft.com/office/drawing/2014/main" id="{3704F638-B2A5-4FF3-BD2A-591B9DF16B6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4325" y="1052513"/>
            <a:ext cx="4248150" cy="2554287"/>
          </a:xfrm>
        </p:spPr>
      </p:pic>
      <p:pic>
        <p:nvPicPr>
          <p:cNvPr id="38917" name="Picture 4" descr="Körper frontal">
            <a:extLst>
              <a:ext uri="{FF2B5EF4-FFF2-40B4-BE49-F238E27FC236}">
                <a16:creationId xmlns:a16="http://schemas.microsoft.com/office/drawing/2014/main" id="{B2218EBC-3D9C-4713-92C1-DFF5FE44388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63560"/>
            <a:ext cx="1719031" cy="2686479"/>
          </a:xfrm>
        </p:spPr>
      </p:pic>
      <p:pic>
        <p:nvPicPr>
          <p:cNvPr id="38920" name="Picture 7" descr="wenig ff douglas trans">
            <a:extLst>
              <a:ext uri="{FF2B5EF4-FFF2-40B4-BE49-F238E27FC236}">
                <a16:creationId xmlns:a16="http://schemas.microsoft.com/office/drawing/2014/main" id="{809A64EA-F666-44FE-879B-596E00D9DDA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3368675"/>
            <a:ext cx="5184775" cy="3151188"/>
          </a:xfrm>
        </p:spPr>
      </p:pic>
      <p:sp>
        <p:nvSpPr>
          <p:cNvPr id="38921" name="Text Box 8">
            <a:extLst>
              <a:ext uri="{FF2B5EF4-FFF2-40B4-BE49-F238E27FC236}">
                <a16:creationId xmlns:a16="http://schemas.microsoft.com/office/drawing/2014/main" id="{3BE6C03E-586B-4A40-BB21-24ED14C91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1052513"/>
            <a:ext cx="124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>
                <a:latin typeface="Verdana" panose="020B0604030504040204" pitchFamily="34" charset="0"/>
              </a:rPr>
              <a:t>Normal</a:t>
            </a:r>
          </a:p>
        </p:txBody>
      </p:sp>
      <p:sp>
        <p:nvSpPr>
          <p:cNvPr id="38922" name="Text Box 9">
            <a:extLst>
              <a:ext uri="{FF2B5EF4-FFF2-40B4-BE49-F238E27FC236}">
                <a16:creationId xmlns:a16="http://schemas.microsoft.com/office/drawing/2014/main" id="{F3C434AE-44D3-4E03-860C-FAC714D9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2997200"/>
            <a:ext cx="776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>
                <a:latin typeface="Verdana" panose="020B0604030504040204" pitchFamily="34" charset="0"/>
              </a:rPr>
              <a:t>Path.</a:t>
            </a: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656C96DD-787F-4EDD-8991-160158BF67D9}"/>
              </a:ext>
            </a:extLst>
          </p:cNvPr>
          <p:cNvSpPr/>
          <p:nvPr/>
        </p:nvSpPr>
        <p:spPr>
          <a:xfrm rot="10800000">
            <a:off x="978135" y="4626191"/>
            <a:ext cx="677160" cy="3180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BF0EEDE-0D4F-68B3-441C-D134B31CF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4F75BCB2-74D9-7C75-4070-CEC27047A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925317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911BDC-AE5F-44B9-9A90-698784C22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T. Chlibec - Ultraschallzentrum Rorschach</a:t>
            </a:r>
          </a:p>
        </p:txBody>
      </p:sp>
      <p:pic>
        <p:nvPicPr>
          <p:cNvPr id="7" name="Picture 4" descr="Körper frontal">
            <a:extLst>
              <a:ext uri="{FF2B5EF4-FFF2-40B4-BE49-F238E27FC236}">
                <a16:creationId xmlns:a16="http://schemas.microsoft.com/office/drawing/2014/main" id="{6D2A36D1-3AEA-4874-AE3E-7411A675605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0908" y="2647689"/>
            <a:ext cx="2119745" cy="3241964"/>
          </a:xfrm>
        </p:spPr>
      </p:pic>
      <p:pic>
        <p:nvPicPr>
          <p:cNvPr id="8" name="Picture 5" descr="Ventrale Pleura">
            <a:extLst>
              <a:ext uri="{FF2B5EF4-FFF2-40B4-BE49-F238E27FC236}">
                <a16:creationId xmlns:a16="http://schemas.microsoft.com/office/drawing/2014/main" id="{28DC5369-CA96-4E31-961C-6B1DBE21922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0908" y="1820573"/>
            <a:ext cx="2119745" cy="2448098"/>
          </a:xfrm>
          <a:prstGeom prst="rect">
            <a:avLst/>
          </a:prstGeom>
        </p:spPr>
      </p:pic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DD6A436-E83A-4E51-A011-5C16673B4C7A}"/>
              </a:ext>
            </a:extLst>
          </p:cNvPr>
          <p:cNvSpPr/>
          <p:nvPr/>
        </p:nvSpPr>
        <p:spPr>
          <a:xfrm rot="16200000">
            <a:off x="3721496" y="2178968"/>
            <a:ext cx="689548" cy="3435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E31F39BB-0549-4513-B388-56F4CB051EDE}"/>
              </a:ext>
            </a:extLst>
          </p:cNvPr>
          <p:cNvSpPr/>
          <p:nvPr/>
        </p:nvSpPr>
        <p:spPr>
          <a:xfrm rot="16200000">
            <a:off x="4400347" y="2178968"/>
            <a:ext cx="689548" cy="3435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771892-CF4C-3B14-187B-1C44CEC07F62}"/>
              </a:ext>
            </a:extLst>
          </p:cNvPr>
          <p:cNvSpPr txBox="1"/>
          <p:nvPr/>
        </p:nvSpPr>
        <p:spPr>
          <a:xfrm>
            <a:off x="2630896" y="98454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Lunge: Pneumothorax?: </a:t>
            </a:r>
            <a:r>
              <a:rPr lang="de-DE" dirty="0" err="1"/>
              <a:t>sliding</a:t>
            </a:r>
            <a:r>
              <a:rPr lang="de-DE" dirty="0"/>
              <a:t> </a:t>
            </a:r>
            <a:r>
              <a:rPr lang="de-DE" dirty="0" err="1"/>
              <a:t>sign</a:t>
            </a:r>
            <a:r>
              <a:rPr lang="de-DE" dirty="0"/>
              <a:t>?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EB6DE89-2D33-0B80-8282-FC3011F01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r>
              <a:rPr lang="de-DE" dirty="0"/>
              <a:t>Position 5 und 6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01D9A39-19E9-4F6B-9EE8-0BF4595312DD}"/>
              </a:ext>
            </a:extLst>
          </p:cNvPr>
          <p:cNvSpPr txBox="1"/>
          <p:nvPr/>
        </p:nvSpPr>
        <p:spPr>
          <a:xfrm>
            <a:off x="396851" y="2021552"/>
            <a:ext cx="240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Untersuchung parasternal punktuell 2., 3., 4. ICR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153114-0CF2-E017-3B17-83964DF43BDB}"/>
              </a:ext>
            </a:extLst>
          </p:cNvPr>
          <p:cNvSpPr txBox="1"/>
          <p:nvPr/>
        </p:nvSpPr>
        <p:spPr>
          <a:xfrm>
            <a:off x="6159500" y="2480745"/>
            <a:ext cx="190488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Begriffsklärung: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FF0000"/>
                </a:solidFill>
              </a:rPr>
              <a:t>sliding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sign</a:t>
            </a:r>
            <a:r>
              <a:rPr lang="de-DE" dirty="0">
                <a:solidFill>
                  <a:srgbClr val="FF0000"/>
                </a:solidFill>
              </a:rPr>
              <a:t>?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/>
              <a:t>Weitere Begriffe: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bat </a:t>
            </a:r>
            <a:r>
              <a:rPr lang="de-DE" dirty="0" err="1"/>
              <a:t>sign</a:t>
            </a:r>
            <a:r>
              <a:rPr lang="de-DE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B-Lines,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A-Lines,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lung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shore</a:t>
            </a:r>
            <a:r>
              <a:rPr lang="de-DE" dirty="0"/>
              <a:t>  </a:t>
            </a:r>
            <a:r>
              <a:rPr lang="de-DE" dirty="0" err="1"/>
              <a:t>sign</a:t>
            </a:r>
            <a:r>
              <a:rPr lang="de-DE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barcode</a:t>
            </a:r>
            <a:r>
              <a:rPr lang="de-DE" dirty="0"/>
              <a:t> </a:t>
            </a:r>
            <a:r>
              <a:rPr lang="de-DE" dirty="0" err="1"/>
              <a:t>sign</a:t>
            </a:r>
            <a:r>
              <a:rPr lang="de-DE" dirty="0"/>
              <a:t>?</a:t>
            </a:r>
          </a:p>
          <a:p>
            <a:r>
              <a:rPr lang="de-DE" dirty="0"/>
              <a:t>…</a:t>
            </a:r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03A5AC26-9B51-B3E5-16B2-2E5B43968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2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DSC_0029.jpg">
            <a:extLst>
              <a:ext uri="{FF2B5EF4-FFF2-40B4-BE49-F238E27FC236}">
                <a16:creationId xmlns:a16="http://schemas.microsoft.com/office/drawing/2014/main" id="{C8B23680-7649-4A2C-A392-37195F416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510" y="1018924"/>
            <a:ext cx="3432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A93989-D967-438B-9F84-8BC61186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5 und 6. </a:t>
            </a:r>
            <a:r>
              <a:rPr lang="de-DE" dirty="0" err="1"/>
              <a:t>Sliding</a:t>
            </a:r>
            <a:r>
              <a:rPr lang="de-DE" dirty="0"/>
              <a:t> </a:t>
            </a:r>
            <a:r>
              <a:rPr lang="de-DE" dirty="0" err="1"/>
              <a:t>sign</a:t>
            </a:r>
            <a:r>
              <a:rPr lang="de-DE" dirty="0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52F004-49C0-4FCF-B536-90CE9C489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7" name="M202108191722331090004">
            <a:hlinkClick r:id="" action="ppaction://media"/>
            <a:extLst>
              <a:ext uri="{FF2B5EF4-FFF2-40B4-BE49-F238E27FC236}">
                <a16:creationId xmlns:a16="http://schemas.microsoft.com/office/drawing/2014/main" id="{B8D14506-EDE8-41A0-99BD-608F1E1D0D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025" y="1830386"/>
            <a:ext cx="6034619" cy="452596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D4A0F81-C6E5-4F47-AA7A-454B56CF56CA}"/>
              </a:ext>
            </a:extLst>
          </p:cNvPr>
          <p:cNvSpPr txBox="1"/>
          <p:nvPr/>
        </p:nvSpPr>
        <p:spPr>
          <a:xfrm>
            <a:off x="1520826" y="1155351"/>
            <a:ext cx="40836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Normalbefund: </a:t>
            </a:r>
            <a:r>
              <a:rPr lang="de-DE" dirty="0" err="1">
                <a:solidFill>
                  <a:srgbClr val="FF0000"/>
                </a:solidFill>
              </a:rPr>
              <a:t>sliding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sign</a:t>
            </a:r>
            <a:r>
              <a:rPr lang="de-DE" dirty="0">
                <a:solidFill>
                  <a:srgbClr val="FF0000"/>
                </a:solidFill>
              </a:rPr>
              <a:t>, B-</a:t>
            </a:r>
            <a:r>
              <a:rPr lang="de-DE" dirty="0" err="1">
                <a:solidFill>
                  <a:srgbClr val="FF0000"/>
                </a:solidFill>
              </a:rPr>
              <a:t>lines</a:t>
            </a:r>
            <a:r>
              <a:rPr lang="de-DE" dirty="0"/>
              <a:t>: </a:t>
            </a:r>
            <a:r>
              <a:rPr lang="de-DE" sz="1100" dirty="0" err="1"/>
              <a:t>schliessen</a:t>
            </a:r>
            <a:r>
              <a:rPr lang="de-DE" sz="1100" dirty="0"/>
              <a:t> den Pneumothorax in diesem Schallfenster aus.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65638C-13A2-4AC5-953F-BD9ED6DD25F1}"/>
              </a:ext>
            </a:extLst>
          </p:cNvPr>
          <p:cNvSpPr txBox="1"/>
          <p:nvPr/>
        </p:nvSpPr>
        <p:spPr>
          <a:xfrm>
            <a:off x="7223760" y="4248834"/>
            <a:ext cx="164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(Aber wir sehen auch vereinzelte A-Lines)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06EA614-E55D-4108-A40E-D02CE4EA5B9E}"/>
              </a:ext>
            </a:extLst>
          </p:cNvPr>
          <p:cNvCxnSpPr/>
          <p:nvPr/>
        </p:nvCxnSpPr>
        <p:spPr>
          <a:xfrm flipH="1">
            <a:off x="3714750" y="4507471"/>
            <a:ext cx="3415454" cy="2474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4854E788-3C83-7B0E-4DC5-FC13C288FCA5}"/>
              </a:ext>
            </a:extLst>
          </p:cNvPr>
          <p:cNvSpPr/>
          <p:nvPr/>
        </p:nvSpPr>
        <p:spPr>
          <a:xfrm>
            <a:off x="2984500" y="3060700"/>
            <a:ext cx="139700" cy="5461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C06A4BDE-E89D-1577-7532-13450E8BB5A9}"/>
              </a:ext>
            </a:extLst>
          </p:cNvPr>
          <p:cNvSpPr/>
          <p:nvPr/>
        </p:nvSpPr>
        <p:spPr>
          <a:xfrm rot="18072006">
            <a:off x="2204506" y="4021512"/>
            <a:ext cx="139700" cy="5461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E8481BFD-ABEA-66BD-A569-62A8F765F7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>
            <a:extLst>
              <a:ext uri="{FF2B5EF4-FFF2-40B4-BE49-F238E27FC236}">
                <a16:creationId xmlns:a16="http://schemas.microsoft.com/office/drawing/2014/main" id="{A1A96742-3A45-40FB-AC1E-A6E9AA00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73225"/>
            <a:ext cx="61468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>
            <a:extLst>
              <a:ext uri="{FF2B5EF4-FFF2-40B4-BE49-F238E27FC236}">
                <a16:creationId xmlns:a16="http://schemas.microsoft.com/office/drawing/2014/main" id="{00CD1357-E6B6-4582-9A05-3BEEDDFBD6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Normale Lunge </a:t>
            </a:r>
            <a:r>
              <a:rPr lang="de-CH" altLang="de-DE" dirty="0" err="1"/>
              <a:t>vs</a:t>
            </a:r>
            <a:r>
              <a:rPr lang="de-CH" altLang="de-DE" dirty="0"/>
              <a:t> Pneumothorax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0B1C52E-729A-4843-B300-E20480E5F308}"/>
              </a:ext>
            </a:extLst>
          </p:cNvPr>
          <p:cNvSpPr txBox="1"/>
          <p:nvPr/>
        </p:nvSpPr>
        <p:spPr>
          <a:xfrm>
            <a:off x="1331913" y="1046315"/>
            <a:ext cx="299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Normale Lunge: A und </a:t>
            </a:r>
            <a:r>
              <a:rPr lang="de-DE" dirty="0">
                <a:solidFill>
                  <a:srgbClr val="FF0000"/>
                </a:solidFill>
              </a:rPr>
              <a:t>B </a:t>
            </a:r>
            <a:r>
              <a:rPr lang="de-DE" dirty="0" err="1">
                <a:solidFill>
                  <a:srgbClr val="FF0000"/>
                </a:solidFill>
              </a:rPr>
              <a:t>lines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0988BD8-DBB7-44C1-878F-F684BAC59101}"/>
              </a:ext>
            </a:extLst>
          </p:cNvPr>
          <p:cNvSpPr txBox="1"/>
          <p:nvPr/>
        </p:nvSpPr>
        <p:spPr>
          <a:xfrm>
            <a:off x="4655142" y="1046315"/>
            <a:ext cx="448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Pneumothorax: nur viele A-</a:t>
            </a:r>
            <a:r>
              <a:rPr lang="de-DE" dirty="0" err="1"/>
              <a:t>lines</a:t>
            </a:r>
            <a:r>
              <a:rPr lang="de-DE" dirty="0"/>
              <a:t>, keine B-</a:t>
            </a:r>
            <a:r>
              <a:rPr lang="de-DE" dirty="0" err="1"/>
              <a:t>lines</a:t>
            </a:r>
            <a:endParaRPr lang="de-DE" dirty="0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6F977617-AFDF-4CD3-8F95-7A1CCC41A1A2}"/>
              </a:ext>
            </a:extLst>
          </p:cNvPr>
          <p:cNvCxnSpPr>
            <a:cxnSpLocks/>
          </p:cNvCxnSpPr>
          <p:nvPr/>
        </p:nvCxnSpPr>
        <p:spPr>
          <a:xfrm flipH="1">
            <a:off x="2297430" y="1415647"/>
            <a:ext cx="1348740" cy="18533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5791E703-2874-4DFD-AB5F-A867F50B882B}"/>
              </a:ext>
            </a:extLst>
          </p:cNvPr>
          <p:cNvCxnSpPr/>
          <p:nvPr/>
        </p:nvCxnSpPr>
        <p:spPr>
          <a:xfrm flipH="1">
            <a:off x="6255703" y="1415647"/>
            <a:ext cx="1223010" cy="17390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82E51D85-CDA6-423E-9EF9-0DE108B9F4FA}"/>
              </a:ext>
            </a:extLst>
          </p:cNvPr>
          <p:cNvSpPr txBox="1"/>
          <p:nvPr/>
        </p:nvSpPr>
        <p:spPr>
          <a:xfrm>
            <a:off x="0" y="3020804"/>
            <a:ext cx="1843087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B-</a:t>
            </a:r>
            <a:r>
              <a:rPr lang="de-DE" dirty="0" err="1">
                <a:solidFill>
                  <a:srgbClr val="FF0000"/>
                </a:solidFill>
              </a:rPr>
              <a:t>lines</a:t>
            </a:r>
            <a:r>
              <a:rPr lang="de-DE" dirty="0">
                <a:solidFill>
                  <a:srgbClr val="FF0000"/>
                </a:solidFill>
              </a:rPr>
              <a:t>: kometenschweif-ähnliche Artefakte, die an der </a:t>
            </a:r>
            <a:r>
              <a:rPr lang="de-DE" dirty="0" err="1">
                <a:solidFill>
                  <a:srgbClr val="FF0000"/>
                </a:solidFill>
              </a:rPr>
              <a:t>visceralen</a:t>
            </a:r>
            <a:r>
              <a:rPr lang="de-DE" dirty="0">
                <a:solidFill>
                  <a:srgbClr val="FF0000"/>
                </a:solidFill>
              </a:rPr>
              <a:t> Pleura durch </a:t>
            </a:r>
            <a:r>
              <a:rPr lang="de-DE" dirty="0" err="1">
                <a:solidFill>
                  <a:srgbClr val="FF0000"/>
                </a:solidFill>
              </a:rPr>
              <a:t>Interlobärsepten</a:t>
            </a:r>
            <a:r>
              <a:rPr lang="de-DE" dirty="0">
                <a:solidFill>
                  <a:srgbClr val="FF0000"/>
                </a:solidFill>
              </a:rPr>
              <a:t> entstehen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CCD114C-4479-4B8E-A5D5-037DB30CA7D1}"/>
              </a:ext>
            </a:extLst>
          </p:cNvPr>
          <p:cNvSpPr txBox="1"/>
          <p:nvPr/>
        </p:nvSpPr>
        <p:spPr>
          <a:xfrm>
            <a:off x="7635240" y="3151554"/>
            <a:ext cx="1325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A-</a:t>
            </a:r>
            <a:r>
              <a:rPr lang="de-DE" dirty="0" err="1"/>
              <a:t>lines</a:t>
            </a:r>
            <a:r>
              <a:rPr lang="de-DE" dirty="0"/>
              <a:t>: </a:t>
            </a:r>
          </a:p>
          <a:p>
            <a:r>
              <a:rPr lang="de-DE" dirty="0"/>
              <a:t>breite </a:t>
            </a:r>
            <a:r>
              <a:rPr lang="de-DE" dirty="0" err="1"/>
              <a:t>Reverbera-tionen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6AF284-918A-4347-A587-F759F3C0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7" name="Grafik 6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E47C0F6C-D3F5-2CBF-5B78-DA87AE649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467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A6C6A-DBA3-4389-83A5-5EF0187B9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Pneumothorax: </a:t>
            </a:r>
            <a:br>
              <a:rPr lang="de-DE" dirty="0"/>
            </a:br>
            <a:r>
              <a:rPr lang="de-DE" dirty="0"/>
              <a:t>Lung </a:t>
            </a:r>
            <a:r>
              <a:rPr lang="de-DE" dirty="0" err="1"/>
              <a:t>point</a:t>
            </a:r>
            <a:r>
              <a:rPr lang="de-DE" dirty="0"/>
              <a:t>/Lungenpunkt</a:t>
            </a:r>
          </a:p>
        </p:txBody>
      </p:sp>
      <p:pic>
        <p:nvPicPr>
          <p:cNvPr id="5" name="Lungpoint">
            <a:hlinkClick r:id="" action="ppaction://media"/>
            <a:extLst>
              <a:ext uri="{FF2B5EF4-FFF2-40B4-BE49-F238E27FC236}">
                <a16:creationId xmlns:a16="http://schemas.microsoft.com/office/drawing/2014/main" id="{C4BD18B6-B6EC-45D6-9AAC-4D43593882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65E717-953D-4806-815B-D2901887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6" name="Grafik 5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E61ACFD5-EC4F-2E13-B4CC-7AEDDD8A8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4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>
            <a:extLst>
              <a:ext uri="{FF2B5EF4-FFF2-40B4-BE49-F238E27FC236}">
                <a16:creationId xmlns:a16="http://schemas.microsoft.com/office/drawing/2014/main" id="{A2C4DD76-F62B-41D0-A7B6-BE78023F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Zusammenfassung </a:t>
            </a:r>
            <a:br>
              <a:rPr lang="de-CH" altLang="de-DE" dirty="0"/>
            </a:br>
            <a:r>
              <a:rPr lang="de-CH" altLang="de-DE" dirty="0"/>
              <a:t>Pneumothorax im B-Bild</a:t>
            </a:r>
          </a:p>
        </p:txBody>
      </p:sp>
      <p:sp>
        <p:nvSpPr>
          <p:cNvPr id="31747" name="Inhaltsplatzhalter 2">
            <a:extLst>
              <a:ext uri="{FF2B5EF4-FFF2-40B4-BE49-F238E27FC236}">
                <a16:creationId xmlns:a16="http://schemas.microsoft.com/office/drawing/2014/main" id="{6877104A-4925-4F54-AF0C-19F8CC5AF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740" y="1916113"/>
            <a:ext cx="4175125" cy="3746500"/>
          </a:xfrm>
        </p:spPr>
        <p:txBody>
          <a:bodyPr/>
          <a:lstStyle/>
          <a:p>
            <a:pPr eaLnBrk="1" hangingPunct="1"/>
            <a:r>
              <a:rPr lang="de-CH" altLang="de-DE" sz="4000" dirty="0" err="1"/>
              <a:t>Sliding</a:t>
            </a:r>
            <a:r>
              <a:rPr lang="de-CH" altLang="de-DE" sz="4000" dirty="0"/>
              <a:t> </a:t>
            </a:r>
            <a:r>
              <a:rPr lang="de-CH" altLang="de-DE" sz="4000" dirty="0" err="1"/>
              <a:t>sign</a:t>
            </a:r>
            <a:endParaRPr lang="de-CH" altLang="de-DE" sz="4000" dirty="0"/>
          </a:p>
          <a:p>
            <a:pPr eaLnBrk="1" hangingPunct="1"/>
            <a:r>
              <a:rPr lang="de-CH" altLang="de-DE" sz="4000" dirty="0"/>
              <a:t>Lung </a:t>
            </a:r>
            <a:r>
              <a:rPr lang="de-CH" altLang="de-DE" sz="4000" dirty="0" err="1"/>
              <a:t>point</a:t>
            </a:r>
            <a:endParaRPr lang="de-CH" altLang="de-DE" sz="4000" dirty="0"/>
          </a:p>
          <a:p>
            <a:pPr eaLnBrk="1" hangingPunct="1"/>
            <a:r>
              <a:rPr lang="de-CH" altLang="de-DE" sz="4000" dirty="0"/>
              <a:t>A  - Lines</a:t>
            </a:r>
          </a:p>
          <a:p>
            <a:pPr eaLnBrk="1" hangingPunct="1"/>
            <a:r>
              <a:rPr lang="de-CH" altLang="de-DE" sz="4000" dirty="0"/>
              <a:t>B - Lines</a:t>
            </a:r>
          </a:p>
        </p:txBody>
      </p:sp>
      <p:sp>
        <p:nvSpPr>
          <p:cNvPr id="31750" name="Textfeld 5">
            <a:extLst>
              <a:ext uri="{FF2B5EF4-FFF2-40B4-BE49-F238E27FC236}">
                <a16:creationId xmlns:a16="http://schemas.microsoft.com/office/drawing/2014/main" id="{0AA30D37-DDB1-4B10-B556-651179681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2060575"/>
            <a:ext cx="1676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de-DE" dirty="0">
                <a:solidFill>
                  <a:srgbClr val="FF0000"/>
                </a:solidFill>
              </a:rPr>
              <a:t>fehlt</a:t>
            </a:r>
          </a:p>
          <a:p>
            <a:pPr eaLnBrk="1" hangingPunct="1"/>
            <a:endParaRPr lang="de-CH" alt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CH" altLang="de-DE" dirty="0">
                <a:solidFill>
                  <a:srgbClr val="92D050"/>
                </a:solidFill>
              </a:rPr>
              <a:t>vorhanden</a:t>
            </a:r>
          </a:p>
          <a:p>
            <a:pPr eaLnBrk="1" hangingPunct="1"/>
            <a:endParaRPr lang="de-CH" alt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CH" altLang="de-DE" dirty="0">
                <a:solidFill>
                  <a:srgbClr val="92D050"/>
                </a:solidFill>
              </a:rPr>
              <a:t>vorhanden</a:t>
            </a:r>
          </a:p>
          <a:p>
            <a:pPr eaLnBrk="1" hangingPunct="1"/>
            <a:endParaRPr lang="de-CH" alt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CH" altLang="de-DE" dirty="0">
                <a:solidFill>
                  <a:srgbClr val="FF0000"/>
                </a:solidFill>
              </a:rPr>
              <a:t>fehlen</a:t>
            </a:r>
            <a:endParaRPr lang="de-CH" altLang="de-DE" sz="1800" dirty="0">
              <a:solidFill>
                <a:srgbClr val="FF0000"/>
              </a:solidFill>
            </a:endParaRP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BBAA449A-4CF3-4F8D-A716-A9B801140770}"/>
              </a:ext>
            </a:extLst>
          </p:cNvPr>
          <p:cNvCxnSpPr/>
          <p:nvPr/>
        </p:nvCxnSpPr>
        <p:spPr>
          <a:xfrm>
            <a:off x="971550" y="2060575"/>
            <a:ext cx="2520950" cy="5048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43E801A1-2DA8-4C42-82C4-642DD3A6F9A8}"/>
              </a:ext>
            </a:extLst>
          </p:cNvPr>
          <p:cNvCxnSpPr/>
          <p:nvPr/>
        </p:nvCxnSpPr>
        <p:spPr>
          <a:xfrm flipV="1">
            <a:off x="971550" y="1989138"/>
            <a:ext cx="2592388" cy="6477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E8A1DC68-814F-4046-9395-C27795E2E8F2}"/>
              </a:ext>
            </a:extLst>
          </p:cNvPr>
          <p:cNvCxnSpPr/>
          <p:nvPr/>
        </p:nvCxnSpPr>
        <p:spPr>
          <a:xfrm flipV="1">
            <a:off x="971550" y="4365625"/>
            <a:ext cx="2016125" cy="358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D768DBD-CD41-4EF8-A54C-FD35DAB7B070}"/>
              </a:ext>
            </a:extLst>
          </p:cNvPr>
          <p:cNvCxnSpPr/>
          <p:nvPr/>
        </p:nvCxnSpPr>
        <p:spPr>
          <a:xfrm>
            <a:off x="971550" y="4221163"/>
            <a:ext cx="2087563" cy="5762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4657BB1-2100-45A8-BB81-3D5B364F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4" name="Grafik 3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4AC55940-D3F0-608F-8FD0-719C9826B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0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DSC_0029.jpg">
            <a:extLst>
              <a:ext uri="{FF2B5EF4-FFF2-40B4-BE49-F238E27FC236}">
                <a16:creationId xmlns:a16="http://schemas.microsoft.com/office/drawing/2014/main" id="{C8B23680-7649-4A2C-A392-37195F416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510" y="1018924"/>
            <a:ext cx="3432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A93989-D967-438B-9F84-8BC61186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</a:t>
            </a:r>
            <a:br>
              <a:rPr lang="de-DE" dirty="0"/>
            </a:br>
            <a:r>
              <a:rPr lang="de-DE" dirty="0"/>
              <a:t>M-Mode: 2.-4. ICR parasternal</a:t>
            </a:r>
          </a:p>
        </p:txBody>
      </p:sp>
      <p:pic>
        <p:nvPicPr>
          <p:cNvPr id="5" name="M202108191723042380008">
            <a:hlinkClick r:id="" action="ppaction://media"/>
            <a:extLst>
              <a:ext uri="{FF2B5EF4-FFF2-40B4-BE49-F238E27FC236}">
                <a16:creationId xmlns:a16="http://schemas.microsoft.com/office/drawing/2014/main" id="{99E384CD-5E4F-42FA-B8A8-C465530073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953" y="1600200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52F004-49C0-4FCF-B536-90CE9C489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B96D7B-C738-4824-9384-4FB94EF90411}"/>
              </a:ext>
            </a:extLst>
          </p:cNvPr>
          <p:cNvSpPr txBox="1"/>
          <p:nvPr/>
        </p:nvSpPr>
        <p:spPr>
          <a:xfrm>
            <a:off x="146050" y="2731770"/>
            <a:ext cx="731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Sea</a:t>
            </a:r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  <a:r>
              <a:rPr lang="de-DE" dirty="0" err="1"/>
              <a:t>shore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  <a:r>
              <a:rPr lang="de-DE" dirty="0" err="1"/>
              <a:t>sign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8196781-227B-47D3-AAF0-2B53C1F41E84}"/>
              </a:ext>
            </a:extLst>
          </p:cNvPr>
          <p:cNvSpPr txBox="1"/>
          <p:nvPr/>
        </p:nvSpPr>
        <p:spPr>
          <a:xfrm>
            <a:off x="2187422" y="1025426"/>
            <a:ext cx="270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Normalbefund im M Mode</a:t>
            </a:r>
          </a:p>
        </p:txBody>
      </p:sp>
      <p:pic>
        <p:nvPicPr>
          <p:cNvPr id="9" name="Grafik 8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1109ADB2-6D40-E02F-8B1A-AAF81D6E0A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9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996CD82-755A-99AE-A313-E2B72A98C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  <p:sp>
        <p:nvSpPr>
          <p:cNvPr id="24578" name="Titel 1">
            <a:extLst>
              <a:ext uri="{FF2B5EF4-FFF2-40B4-BE49-F238E27FC236}">
                <a16:creationId xmlns:a16="http://schemas.microsoft.com/office/drawing/2014/main" id="{2A86FDBE-ECDF-4BC4-B0E3-166BE3715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4" y="99314"/>
            <a:ext cx="8881656" cy="514099"/>
          </a:xfrm>
        </p:spPr>
        <p:txBody>
          <a:bodyPr/>
          <a:lstStyle/>
          <a:p>
            <a:r>
              <a:rPr lang="de-DE" altLang="de-DE" dirty="0"/>
              <a:t>Normale Lunge       </a:t>
            </a:r>
            <a:r>
              <a:rPr lang="de-DE" altLang="de-DE" dirty="0" err="1"/>
              <a:t>vs</a:t>
            </a:r>
            <a:r>
              <a:rPr lang="de-DE" altLang="de-DE" dirty="0"/>
              <a:t>           Pneumothorax im M-Mode</a:t>
            </a:r>
          </a:p>
        </p:txBody>
      </p:sp>
      <p:pic>
        <p:nvPicPr>
          <p:cNvPr id="24581" name="Bild 4" descr="lungenpuls_m_mode.jpg">
            <a:extLst>
              <a:ext uri="{FF2B5EF4-FFF2-40B4-BE49-F238E27FC236}">
                <a16:creationId xmlns:a16="http://schemas.microsoft.com/office/drawing/2014/main" id="{18E773CC-D955-45B1-B68D-49553ECCC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0062"/>
            <a:ext cx="5181600" cy="353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feld 5">
            <a:extLst>
              <a:ext uri="{FF2B5EF4-FFF2-40B4-BE49-F238E27FC236}">
                <a16:creationId xmlns:a16="http://schemas.microsoft.com/office/drawing/2014/main" id="{910A94A0-6AB1-48FC-8DB2-EEDABEEC2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324600"/>
            <a:ext cx="2325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Quelle: notfallsonografie.at</a:t>
            </a:r>
          </a:p>
        </p:txBody>
      </p:sp>
      <p:pic>
        <p:nvPicPr>
          <p:cNvPr id="9" name="Bild 4" descr="Pneu-M-Mode.jpg">
            <a:extLst>
              <a:ext uri="{FF2B5EF4-FFF2-40B4-BE49-F238E27FC236}">
                <a16:creationId xmlns:a16="http://schemas.microsoft.com/office/drawing/2014/main" id="{7589465E-8998-428E-833A-E67521660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69" y="669926"/>
            <a:ext cx="4960531" cy="618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954B835-1548-44DD-8A05-BED260F55434}"/>
              </a:ext>
            </a:extLst>
          </p:cNvPr>
          <p:cNvSpPr txBox="1"/>
          <p:nvPr/>
        </p:nvSpPr>
        <p:spPr>
          <a:xfrm>
            <a:off x="157222" y="845277"/>
            <a:ext cx="158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sea</a:t>
            </a:r>
            <a:r>
              <a:rPr lang="de-DE" dirty="0">
                <a:solidFill>
                  <a:srgbClr val="FF0000"/>
                </a:solidFill>
              </a:rPr>
              <a:t>-shore</a:t>
            </a: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sign</a:t>
            </a:r>
            <a:r>
              <a:rPr lang="de-DE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238E3020-8C42-49F1-967D-F7B80E96F590}"/>
              </a:ext>
            </a:extLst>
          </p:cNvPr>
          <p:cNvSpPr/>
          <p:nvPr/>
        </p:nvSpPr>
        <p:spPr>
          <a:xfrm rot="5400000">
            <a:off x="3411427" y="1663240"/>
            <a:ext cx="2716679" cy="6170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C9EC2237-DD13-4C8A-9E23-46AE50C32B96}"/>
              </a:ext>
            </a:extLst>
          </p:cNvPr>
          <p:cNvSpPr/>
          <p:nvPr/>
        </p:nvSpPr>
        <p:spPr>
          <a:xfrm rot="5400000">
            <a:off x="703794" y="2328084"/>
            <a:ext cx="1386988" cy="6170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B89F4A1-D133-4BC8-A0D0-7D9C06AA75F4}"/>
              </a:ext>
            </a:extLst>
          </p:cNvPr>
          <p:cNvSpPr txBox="1"/>
          <p:nvPr/>
        </p:nvSpPr>
        <p:spPr>
          <a:xfrm>
            <a:off x="157222" y="1199534"/>
            <a:ext cx="243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Lungenpuls</a:t>
            </a:r>
            <a:r>
              <a:rPr lang="de-DE" dirty="0"/>
              <a:t> vorhanden 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28A8344-B1BE-C9EF-6429-79D0534F0BB9}"/>
              </a:ext>
            </a:extLst>
          </p:cNvPr>
          <p:cNvSpPr txBox="1"/>
          <p:nvPr/>
        </p:nvSpPr>
        <p:spPr>
          <a:xfrm>
            <a:off x="7277060" y="1068572"/>
            <a:ext cx="1812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highlight>
                  <a:srgbClr val="FF0000"/>
                </a:highlight>
              </a:rPr>
              <a:t>barcode</a:t>
            </a:r>
            <a:r>
              <a:rPr lang="de-DE" dirty="0">
                <a:highlight>
                  <a:srgbClr val="FF0000"/>
                </a:highlight>
              </a:rPr>
              <a:t> </a:t>
            </a:r>
            <a:r>
              <a:rPr lang="de-DE" dirty="0" err="1">
                <a:highlight>
                  <a:srgbClr val="FF0000"/>
                </a:highlight>
              </a:rPr>
              <a:t>sign</a:t>
            </a:r>
            <a:r>
              <a:rPr lang="de-DE" dirty="0">
                <a:highlight>
                  <a:srgbClr val="FF0000"/>
                </a:highlight>
              </a:rPr>
              <a:t> und</a:t>
            </a:r>
          </a:p>
          <a:p>
            <a:r>
              <a:rPr lang="de-DE" dirty="0">
                <a:highlight>
                  <a:srgbClr val="FF0000"/>
                </a:highlight>
              </a:rPr>
              <a:t>kein Lungenpuls..</a:t>
            </a:r>
          </a:p>
        </p:txBody>
      </p:sp>
    </p:spTree>
    <p:extLst>
      <p:ext uri="{BB962C8B-B14F-4D97-AF65-F5344CB8AC3E}">
        <p14:creationId xmlns:p14="http://schemas.microsoft.com/office/powerpoint/2010/main" val="40827787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9873291B-BA9F-80C1-EA75-98715774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2317925" cy="1964532"/>
          </a:xfrm>
          <a:prstGeom prst="rect">
            <a:avLst/>
          </a:prstGeom>
        </p:spPr>
      </p:pic>
      <p:sp>
        <p:nvSpPr>
          <p:cNvPr id="10" name="Pfeil: nach links und rechts 9">
            <a:extLst>
              <a:ext uri="{FF2B5EF4-FFF2-40B4-BE49-F238E27FC236}">
                <a16:creationId xmlns:a16="http://schemas.microsoft.com/office/drawing/2014/main" id="{F32BA6DC-D302-8593-2475-AF79F4E4F72A}"/>
              </a:ext>
            </a:extLst>
          </p:cNvPr>
          <p:cNvSpPr/>
          <p:nvPr/>
        </p:nvSpPr>
        <p:spPr>
          <a:xfrm>
            <a:off x="3556000" y="1295400"/>
            <a:ext cx="620818" cy="2794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BD7EA4-238B-C31D-E58A-242A97B8478F}"/>
              </a:ext>
            </a:extLst>
          </p:cNvPr>
          <p:cNvSpPr txBox="1"/>
          <p:nvPr/>
        </p:nvSpPr>
        <p:spPr>
          <a:xfrm>
            <a:off x="895528" y="4068707"/>
            <a:ext cx="197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MSK-Sonografie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9C39D82F-BABC-297A-8229-9C096D9DA8A0}"/>
              </a:ext>
            </a:extLst>
          </p:cNvPr>
          <p:cNvSpPr/>
          <p:nvPr/>
        </p:nvSpPr>
        <p:spPr>
          <a:xfrm>
            <a:off x="2253436" y="3913276"/>
            <a:ext cx="318052" cy="32096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3A128B44-61D8-731F-602A-0225CF3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50" y="377824"/>
            <a:ext cx="3762186" cy="196453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901A5D1-9625-EAC2-5F69-2A437D0B7F61}"/>
              </a:ext>
            </a:extLst>
          </p:cNvPr>
          <p:cNvSpPr txBox="1"/>
          <p:nvPr/>
        </p:nvSpPr>
        <p:spPr>
          <a:xfrm>
            <a:off x="4572000" y="4345706"/>
            <a:ext cx="3557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Sonografie als rasches 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Intraabd</a:t>
            </a:r>
            <a:r>
              <a:rPr lang="de-DE" dirty="0"/>
              <a:t>. Organe/Lunge/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Gefässe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D861539C-9EFD-F514-5B21-71DB96E09191}"/>
              </a:ext>
            </a:extLst>
          </p:cNvPr>
          <p:cNvSpPr/>
          <p:nvPr/>
        </p:nvSpPr>
        <p:spPr>
          <a:xfrm>
            <a:off x="5840234" y="3902026"/>
            <a:ext cx="318052" cy="3322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Geschirr enthält.&#10;&#10;Automatisch generierte Beschreibung">
            <a:extLst>
              <a:ext uri="{FF2B5EF4-FFF2-40B4-BE49-F238E27FC236}">
                <a16:creationId xmlns:a16="http://schemas.microsoft.com/office/drawing/2014/main" id="{6B7F171B-2F36-9BC4-1B4A-207F29744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835" y="2525065"/>
            <a:ext cx="1419253" cy="128692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FF4D8D9-C754-D361-6FE5-311C988BF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649" y="2555493"/>
            <a:ext cx="1296530" cy="1256494"/>
          </a:xfrm>
          <a:prstGeom prst="rect">
            <a:avLst/>
          </a:prstGeom>
        </p:spPr>
      </p:pic>
      <p:sp>
        <p:nvSpPr>
          <p:cNvPr id="3" name="L-Form 2">
            <a:extLst>
              <a:ext uri="{FF2B5EF4-FFF2-40B4-BE49-F238E27FC236}">
                <a16:creationId xmlns:a16="http://schemas.microsoft.com/office/drawing/2014/main" id="{82495E80-7B0D-1204-FBF1-977DF67F5938}"/>
              </a:ext>
            </a:extLst>
          </p:cNvPr>
          <p:cNvSpPr/>
          <p:nvPr/>
        </p:nvSpPr>
        <p:spPr>
          <a:xfrm rot="1999398" flipH="1">
            <a:off x="8109324" y="4699557"/>
            <a:ext cx="278295" cy="556592"/>
          </a:xfrm>
          <a:prstGeom prst="corne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L-Form 6">
            <a:extLst>
              <a:ext uri="{FF2B5EF4-FFF2-40B4-BE49-F238E27FC236}">
                <a16:creationId xmlns:a16="http://schemas.microsoft.com/office/drawing/2014/main" id="{EDEC9B76-74E6-C79D-3F06-7FDF357A719E}"/>
              </a:ext>
            </a:extLst>
          </p:cNvPr>
          <p:cNvSpPr/>
          <p:nvPr/>
        </p:nvSpPr>
        <p:spPr>
          <a:xfrm rot="1999398" flipH="1">
            <a:off x="8109326" y="4127759"/>
            <a:ext cx="278295" cy="556592"/>
          </a:xfrm>
          <a:prstGeom prst="corne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9276D4B3-AD33-6173-7434-2E1C775CE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7349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Lebertrauma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9876655-EACC-A7D8-A19C-E709123A9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226" y="1462852"/>
            <a:ext cx="4600274" cy="345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967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9873291B-BA9F-80C1-EA75-98715774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2317925" cy="1964532"/>
          </a:xfrm>
          <a:prstGeom prst="rect">
            <a:avLst/>
          </a:prstGeom>
        </p:spPr>
      </p:pic>
      <p:sp>
        <p:nvSpPr>
          <p:cNvPr id="10" name="Pfeil: nach links und rechts 9">
            <a:extLst>
              <a:ext uri="{FF2B5EF4-FFF2-40B4-BE49-F238E27FC236}">
                <a16:creationId xmlns:a16="http://schemas.microsoft.com/office/drawing/2014/main" id="{F32BA6DC-D302-8593-2475-AF79F4E4F72A}"/>
              </a:ext>
            </a:extLst>
          </p:cNvPr>
          <p:cNvSpPr/>
          <p:nvPr/>
        </p:nvSpPr>
        <p:spPr>
          <a:xfrm>
            <a:off x="3556000" y="1295400"/>
            <a:ext cx="620818" cy="2794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BD7EA4-238B-C31D-E58A-242A97B8478F}"/>
              </a:ext>
            </a:extLst>
          </p:cNvPr>
          <p:cNvSpPr txBox="1"/>
          <p:nvPr/>
        </p:nvSpPr>
        <p:spPr>
          <a:xfrm>
            <a:off x="895528" y="4068707"/>
            <a:ext cx="197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MSK-Sonografie</a:t>
            </a: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9C39D82F-BABC-297A-8229-9C096D9DA8A0}"/>
              </a:ext>
            </a:extLst>
          </p:cNvPr>
          <p:cNvSpPr/>
          <p:nvPr/>
        </p:nvSpPr>
        <p:spPr>
          <a:xfrm>
            <a:off x="2253436" y="3913276"/>
            <a:ext cx="318052" cy="32096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3A128B44-61D8-731F-602A-0225CF3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50" y="377824"/>
            <a:ext cx="3762186" cy="196453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901A5D1-9625-EAC2-5F69-2A437D0B7F61}"/>
              </a:ext>
            </a:extLst>
          </p:cNvPr>
          <p:cNvSpPr txBox="1"/>
          <p:nvPr/>
        </p:nvSpPr>
        <p:spPr>
          <a:xfrm>
            <a:off x="4572000" y="4345706"/>
            <a:ext cx="3557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Sonografie als rasches 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Intraabd</a:t>
            </a:r>
            <a:r>
              <a:rPr lang="de-DE" dirty="0"/>
              <a:t>. Organe/Lunge/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Gefässe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D861539C-9EFD-F514-5B21-71DB96E09191}"/>
              </a:ext>
            </a:extLst>
          </p:cNvPr>
          <p:cNvSpPr/>
          <p:nvPr/>
        </p:nvSpPr>
        <p:spPr>
          <a:xfrm>
            <a:off x="5840234" y="3902026"/>
            <a:ext cx="318052" cy="3322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Geschirr enthält.&#10;&#10;Automatisch generierte Beschreibung">
            <a:extLst>
              <a:ext uri="{FF2B5EF4-FFF2-40B4-BE49-F238E27FC236}">
                <a16:creationId xmlns:a16="http://schemas.microsoft.com/office/drawing/2014/main" id="{6B7F171B-2F36-9BC4-1B4A-207F29744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835" y="2525065"/>
            <a:ext cx="1419253" cy="128692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FF4D8D9-C754-D361-6FE5-311C988BF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649" y="2555493"/>
            <a:ext cx="1296530" cy="1256494"/>
          </a:xfrm>
          <a:prstGeom prst="rect">
            <a:avLst/>
          </a:prstGeom>
        </p:spPr>
      </p:pic>
      <p:sp>
        <p:nvSpPr>
          <p:cNvPr id="3" name="L-Form 2">
            <a:extLst>
              <a:ext uri="{FF2B5EF4-FFF2-40B4-BE49-F238E27FC236}">
                <a16:creationId xmlns:a16="http://schemas.microsoft.com/office/drawing/2014/main" id="{82495E80-7B0D-1204-FBF1-977DF67F5938}"/>
              </a:ext>
            </a:extLst>
          </p:cNvPr>
          <p:cNvSpPr/>
          <p:nvPr/>
        </p:nvSpPr>
        <p:spPr>
          <a:xfrm rot="1999398" flipH="1">
            <a:off x="8109324" y="4699557"/>
            <a:ext cx="278295" cy="556592"/>
          </a:xfrm>
          <a:prstGeom prst="corne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L-Form 6">
            <a:extLst>
              <a:ext uri="{FF2B5EF4-FFF2-40B4-BE49-F238E27FC236}">
                <a16:creationId xmlns:a16="http://schemas.microsoft.com/office/drawing/2014/main" id="{EDEC9B76-74E6-C79D-3F06-7FDF357A719E}"/>
              </a:ext>
            </a:extLst>
          </p:cNvPr>
          <p:cNvSpPr/>
          <p:nvPr/>
        </p:nvSpPr>
        <p:spPr>
          <a:xfrm rot="1999398" flipH="1">
            <a:off x="8109326" y="4127759"/>
            <a:ext cx="278295" cy="556592"/>
          </a:xfrm>
          <a:prstGeom prst="corne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95D5100-BA33-58FC-77B3-1702FB18CF5C}"/>
              </a:ext>
            </a:extLst>
          </p:cNvPr>
          <p:cNvSpPr/>
          <p:nvPr/>
        </p:nvSpPr>
        <p:spPr>
          <a:xfrm>
            <a:off x="492981" y="4161076"/>
            <a:ext cx="2952903" cy="1107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A43185C0-3CC2-9775-9B9C-22E3A3B44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65408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Kleines Trauma-MSK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/>
              <a:t>Knochen</a:t>
            </a:r>
          </a:p>
          <a:p>
            <a:r>
              <a:rPr lang="de-CH" dirty="0"/>
              <a:t>Gelenke</a:t>
            </a:r>
          </a:p>
          <a:p>
            <a:r>
              <a:rPr lang="de-CH" dirty="0"/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/>
              <a:t>Bursa</a:t>
            </a:r>
          </a:p>
          <a:p>
            <a:r>
              <a:rPr lang="de-CH" dirty="0"/>
              <a:t>Nerven</a:t>
            </a:r>
          </a:p>
          <a:p>
            <a:r>
              <a:rPr lang="de-CH" dirty="0"/>
              <a:t>Gefässe</a:t>
            </a:r>
          </a:p>
          <a:p>
            <a:r>
              <a:rPr lang="de-CH" dirty="0"/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570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MSK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21410BE6-4CA2-C4F7-6B3B-858D1BEEAA28}"/>
              </a:ext>
            </a:extLst>
          </p:cNvPr>
          <p:cNvSpPr txBox="1">
            <a:spLocks/>
          </p:cNvSpPr>
          <p:nvPr/>
        </p:nvSpPr>
        <p:spPr>
          <a:xfrm>
            <a:off x="3061252" y="2466892"/>
            <a:ext cx="4572000" cy="2655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Oft </a:t>
            </a:r>
            <a:r>
              <a:rPr lang="de-CH" dirty="0" err="1"/>
              <a:t>definitve</a:t>
            </a:r>
            <a:r>
              <a:rPr lang="de-CH" dirty="0"/>
              <a:t> Diagnose und Therapie möglich</a:t>
            </a:r>
          </a:p>
          <a:p>
            <a:pPr marL="0" indent="0">
              <a:buNone/>
            </a:pPr>
            <a:endParaRPr lang="de-CH" dirty="0"/>
          </a:p>
          <a:p>
            <a:endParaRPr lang="de-CH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856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MSK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AA592F-EB11-A70E-1FA4-8320F144AC00}"/>
              </a:ext>
            </a:extLst>
          </p:cNvPr>
          <p:cNvSpPr txBox="1"/>
          <p:nvPr/>
        </p:nvSpPr>
        <p:spPr>
          <a:xfrm>
            <a:off x="4649566" y="1461760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Handhaltung</a:t>
            </a:r>
          </a:p>
          <a:p>
            <a:r>
              <a:rPr lang="de-DE" dirty="0"/>
              <a:t>Bewegungen</a:t>
            </a:r>
          </a:p>
        </p:txBody>
      </p:sp>
      <p:pic>
        <p:nvPicPr>
          <p:cNvPr id="12" name="Grafik 11" descr="Ein Bild, das Person, drinnen, Hand enthält.&#10;&#10;Automatisch generierte Beschreibung">
            <a:extLst>
              <a:ext uri="{FF2B5EF4-FFF2-40B4-BE49-F238E27FC236}">
                <a16:creationId xmlns:a16="http://schemas.microsoft.com/office/drawing/2014/main" id="{52762773-49FB-402F-E42C-789DE965A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553" y="1691947"/>
            <a:ext cx="1423293" cy="1905664"/>
          </a:xfrm>
          <a:prstGeom prst="rect">
            <a:avLst/>
          </a:prstGeom>
        </p:spPr>
      </p:pic>
      <p:pic>
        <p:nvPicPr>
          <p:cNvPr id="13" name="Grafik 12" descr="Ein Bild, das Person, drinnen, haltend, Hand enthält.&#10;&#10;Automatisch generierte Beschreibung">
            <a:extLst>
              <a:ext uri="{FF2B5EF4-FFF2-40B4-BE49-F238E27FC236}">
                <a16:creationId xmlns:a16="http://schemas.microsoft.com/office/drawing/2014/main" id="{1C4DF9BA-477B-8BB4-C952-E360482D2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426" y="1637119"/>
            <a:ext cx="1476851" cy="2015319"/>
          </a:xfrm>
          <a:prstGeom prst="rect">
            <a:avLst/>
          </a:prstGeom>
        </p:spPr>
      </p:pic>
      <p:pic>
        <p:nvPicPr>
          <p:cNvPr id="15" name="Grafik 14" descr="Ein Bild, das Person, drinnen, Baby enthält.&#10;&#10;Automatisch generierte Beschreibung">
            <a:extLst>
              <a:ext uri="{FF2B5EF4-FFF2-40B4-BE49-F238E27FC236}">
                <a16:creationId xmlns:a16="http://schemas.microsoft.com/office/drawing/2014/main" id="{40D0346F-CC05-BCD8-FC34-D73A4B521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680" y="3342274"/>
            <a:ext cx="1566863" cy="2133600"/>
          </a:xfrm>
          <a:prstGeom prst="rect">
            <a:avLst/>
          </a:prstGeom>
        </p:spPr>
      </p:pic>
      <p:pic>
        <p:nvPicPr>
          <p:cNvPr id="8" name="Grafik 7" descr="Ein Bild, das Person, drinnen, Hand enthält.&#10;&#10;Automatisch generierte Beschreibung">
            <a:extLst>
              <a:ext uri="{FF2B5EF4-FFF2-40B4-BE49-F238E27FC236}">
                <a16:creationId xmlns:a16="http://schemas.microsoft.com/office/drawing/2014/main" id="{42328775-2DAF-301F-3161-B7BAC1200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729" y="3342274"/>
            <a:ext cx="1476851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709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58976"/>
            <a:ext cx="8229600" cy="514099"/>
          </a:xfrm>
        </p:spPr>
        <p:txBody>
          <a:bodyPr/>
          <a:lstStyle/>
          <a:p>
            <a:r>
              <a:rPr lang="de-CH" dirty="0"/>
              <a:t>MSK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AA592F-EB11-A70E-1FA4-8320F144AC00}"/>
              </a:ext>
            </a:extLst>
          </p:cNvPr>
          <p:cNvSpPr txBox="1"/>
          <p:nvPr/>
        </p:nvSpPr>
        <p:spPr>
          <a:xfrm>
            <a:off x="4649566" y="1461760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Handhaltung</a:t>
            </a:r>
          </a:p>
          <a:p>
            <a:r>
              <a:rPr lang="de-DE" dirty="0"/>
              <a:t>Bewegungen</a:t>
            </a:r>
          </a:p>
        </p:txBody>
      </p:sp>
      <p:pic>
        <p:nvPicPr>
          <p:cNvPr id="12" name="Grafik 11" descr="Ein Bild, das Person, drinnen, Hand enthält.&#10;&#10;Automatisch generierte Beschreibung">
            <a:extLst>
              <a:ext uri="{FF2B5EF4-FFF2-40B4-BE49-F238E27FC236}">
                <a16:creationId xmlns:a16="http://schemas.microsoft.com/office/drawing/2014/main" id="{52762773-49FB-402F-E42C-789DE965A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553" y="1691947"/>
            <a:ext cx="1423293" cy="19056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1B7535A-F22C-3193-D4B0-0079CE34A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381" y="2663161"/>
            <a:ext cx="4377419" cy="266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44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MSK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AA592F-EB11-A70E-1FA4-8320F144AC00}"/>
              </a:ext>
            </a:extLst>
          </p:cNvPr>
          <p:cNvSpPr txBox="1"/>
          <p:nvPr/>
        </p:nvSpPr>
        <p:spPr>
          <a:xfrm>
            <a:off x="4649566" y="1461760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Handhaltung</a:t>
            </a:r>
          </a:p>
          <a:p>
            <a:r>
              <a:rPr lang="de-DE" dirty="0"/>
              <a:t>Bewegungen</a:t>
            </a:r>
          </a:p>
        </p:txBody>
      </p:sp>
      <p:pic>
        <p:nvPicPr>
          <p:cNvPr id="12" name="Grafik 11" descr="Ein Bild, das Person, drinnen, Hand enthält.&#10;&#10;Automatisch generierte Beschreibung">
            <a:extLst>
              <a:ext uri="{FF2B5EF4-FFF2-40B4-BE49-F238E27FC236}">
                <a16:creationId xmlns:a16="http://schemas.microsoft.com/office/drawing/2014/main" id="{52762773-49FB-402F-E42C-789DE965A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553" y="1691947"/>
            <a:ext cx="1423293" cy="1905664"/>
          </a:xfrm>
          <a:prstGeom prst="rect">
            <a:avLst/>
          </a:prstGeom>
        </p:spPr>
      </p:pic>
      <p:pic>
        <p:nvPicPr>
          <p:cNvPr id="7" name="IMG_8272">
            <a:hlinkClick r:id="" action="ppaction://media"/>
            <a:extLst>
              <a:ext uri="{FF2B5EF4-FFF2-40B4-BE49-F238E27FC236}">
                <a16:creationId xmlns:a16="http://schemas.microsoft.com/office/drawing/2014/main" id="{9C305538-F8D3-A960-5784-563F0DE094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4486" y="1667211"/>
            <a:ext cx="21717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4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MSK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AA592F-EB11-A70E-1FA4-8320F144AC00}"/>
              </a:ext>
            </a:extLst>
          </p:cNvPr>
          <p:cNvSpPr txBox="1"/>
          <p:nvPr/>
        </p:nvSpPr>
        <p:spPr>
          <a:xfrm>
            <a:off x="3812019" y="1979874"/>
            <a:ext cx="511608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 err="1">
                <a:solidFill>
                  <a:srgbClr val="FF0000"/>
                </a:solidFill>
              </a:rPr>
              <a:t>Pitfalls</a:t>
            </a:r>
            <a:r>
              <a:rPr lang="de-DE" sz="2500" dirty="0">
                <a:solidFill>
                  <a:srgbClr val="FF0000"/>
                </a:solidFill>
              </a:rPr>
              <a:t>:</a:t>
            </a:r>
            <a:endParaRPr lang="de-DE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Winkel der Linearsonde (90 Grad zum Objekt!)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Focus</a:t>
            </a:r>
          </a:p>
          <a:p>
            <a:endParaRPr lang="de-DE" sz="2500" dirty="0"/>
          </a:p>
          <a:p>
            <a:r>
              <a:rPr lang="de-DE" sz="2500" dirty="0">
                <a:solidFill>
                  <a:srgbClr val="FF0000"/>
                </a:solidFill>
              </a:rPr>
              <a:t>Wichtig: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Ggf. Seitenvergleich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Bewegung prüfen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Anatomiebuch?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55636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MSK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AA592F-EB11-A70E-1FA4-8320F144AC00}"/>
              </a:ext>
            </a:extLst>
          </p:cNvPr>
          <p:cNvSpPr txBox="1"/>
          <p:nvPr/>
        </p:nvSpPr>
        <p:spPr>
          <a:xfrm>
            <a:off x="3812018" y="1979874"/>
            <a:ext cx="360092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dirty="0" err="1">
                <a:solidFill>
                  <a:srgbClr val="FF0000"/>
                </a:solidFill>
              </a:rPr>
              <a:t>Pitfalls</a:t>
            </a:r>
            <a:r>
              <a:rPr lang="de-DE" sz="2500" dirty="0">
                <a:solidFill>
                  <a:srgbClr val="FF0000"/>
                </a:solidFill>
              </a:rPr>
              <a:t>:</a:t>
            </a:r>
            <a:endParaRPr lang="de-DE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Winkel der Linearsonde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9793140-F08C-9456-43F7-67AA6F524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77152"/>
            <a:ext cx="4139784" cy="30089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337816F-5105-4034-158D-7D31249B8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3621892"/>
            <a:ext cx="4325233" cy="26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867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Frakturen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/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C06F83-915B-23AA-1952-7D735FE4E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005" y="1559245"/>
            <a:ext cx="6184663" cy="41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272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Frakturen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/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104AFF7-60BA-A187-C572-D12A223E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641" y="1693862"/>
            <a:ext cx="6501092" cy="389413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0C832D-D9A4-912A-276E-52C4FDB51306}"/>
              </a:ext>
            </a:extLst>
          </p:cNvPr>
          <p:cNvSpPr txBox="1"/>
          <p:nvPr/>
        </p:nvSpPr>
        <p:spPr>
          <a:xfrm>
            <a:off x="7431071" y="1315959"/>
            <a:ext cx="148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Rippenfraktur</a:t>
            </a:r>
          </a:p>
        </p:txBody>
      </p:sp>
    </p:spTree>
    <p:extLst>
      <p:ext uri="{BB962C8B-B14F-4D97-AF65-F5344CB8AC3E}">
        <p14:creationId xmlns:p14="http://schemas.microsoft.com/office/powerpoint/2010/main" val="3621109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98C461AB-BD3F-0093-11A8-538A020AB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226" y="1462852"/>
            <a:ext cx="4600274" cy="34502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Lebertrauma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EC9A9A5-F28D-E385-5235-55A04EAFE501}"/>
              </a:ext>
            </a:extLst>
          </p:cNvPr>
          <p:cNvSpPr txBox="1"/>
          <p:nvPr/>
        </p:nvSpPr>
        <p:spPr>
          <a:xfrm>
            <a:off x="598224" y="4727509"/>
            <a:ext cx="7986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Parenchymatöse Organe: </a:t>
            </a: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Hämorrhagien meist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hyperechogene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Störungen, </a:t>
            </a: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Risse hypo- oder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anechogene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Störungen/Strukturunterbrechungen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B317F4-32CA-B9D4-0590-3BDD7DCA8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474" y="1440061"/>
            <a:ext cx="3243072" cy="2444496"/>
          </a:xfrm>
          <a:prstGeom prst="rect">
            <a:avLst/>
          </a:prstGeom>
        </p:spPr>
      </p:pic>
      <p:pic>
        <p:nvPicPr>
          <p:cNvPr id="10" name="Grafik 9" descr="Ein Bild, das Glas enthält.&#10;&#10;Automatisch generierte Beschreibung">
            <a:extLst>
              <a:ext uri="{FF2B5EF4-FFF2-40B4-BE49-F238E27FC236}">
                <a16:creationId xmlns:a16="http://schemas.microsoft.com/office/drawing/2014/main" id="{227BF046-85E1-464A-2F89-E04AC22FC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408" y="1440060"/>
            <a:ext cx="2819118" cy="2448677"/>
          </a:xfrm>
          <a:prstGeom prst="rect">
            <a:avLst/>
          </a:prstGeom>
        </p:spPr>
      </p:pic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CD7BFE22-097E-460E-50F9-DFA8AD90D3E9}"/>
              </a:ext>
            </a:extLst>
          </p:cNvPr>
          <p:cNvSpPr/>
          <p:nvPr/>
        </p:nvSpPr>
        <p:spPr>
          <a:xfrm rot="2197443">
            <a:off x="2524048" y="1217424"/>
            <a:ext cx="283924" cy="84991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C66BD5FC-FB3E-E041-76B2-A8F5B556CAC5}"/>
              </a:ext>
            </a:extLst>
          </p:cNvPr>
          <p:cNvSpPr/>
          <p:nvPr/>
        </p:nvSpPr>
        <p:spPr>
          <a:xfrm rot="19675261">
            <a:off x="6019800" y="1293591"/>
            <a:ext cx="285584" cy="77922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AD2B068-3FA9-1AC1-7376-7C415DAD0755}"/>
              </a:ext>
            </a:extLst>
          </p:cNvPr>
          <p:cNvSpPr txBox="1"/>
          <p:nvPr/>
        </p:nvSpPr>
        <p:spPr>
          <a:xfrm>
            <a:off x="1044474" y="6356350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Quelle 1)</a:t>
            </a:r>
          </a:p>
        </p:txBody>
      </p:sp>
    </p:spTree>
    <p:extLst>
      <p:ext uri="{BB962C8B-B14F-4D97-AF65-F5344CB8AC3E}">
        <p14:creationId xmlns:p14="http://schemas.microsoft.com/office/powerpoint/2010/main" val="8642756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Frakturen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/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104AFF7-60BA-A187-C572-D12A223E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641" y="1693862"/>
            <a:ext cx="6501092" cy="389413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0C832D-D9A4-912A-276E-52C4FDB51306}"/>
              </a:ext>
            </a:extLst>
          </p:cNvPr>
          <p:cNvSpPr txBox="1"/>
          <p:nvPr/>
        </p:nvSpPr>
        <p:spPr>
          <a:xfrm>
            <a:off x="7431071" y="1315959"/>
            <a:ext cx="148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Rippenfraktur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A3E967A-E1B7-B055-6B6A-778A7C47E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87" y="2980612"/>
            <a:ext cx="4604521" cy="317738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8C09B4D-657C-E4D6-D7ED-1E69A51AAEE2}"/>
              </a:ext>
            </a:extLst>
          </p:cNvPr>
          <p:cNvSpPr txBox="1"/>
          <p:nvPr/>
        </p:nvSpPr>
        <p:spPr>
          <a:xfrm>
            <a:off x="457200" y="6134083"/>
            <a:ext cx="332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Cave: Knochen-Knorpel Übergang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0B23EAE-00D8-D366-23BE-6E7638D54657}"/>
              </a:ext>
            </a:extLst>
          </p:cNvPr>
          <p:cNvSpPr txBox="1"/>
          <p:nvPr/>
        </p:nvSpPr>
        <p:spPr>
          <a:xfrm>
            <a:off x="1876508" y="5037962"/>
            <a:ext cx="143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Keine Fraktur</a:t>
            </a:r>
          </a:p>
        </p:txBody>
      </p:sp>
    </p:spTree>
    <p:extLst>
      <p:ext uri="{BB962C8B-B14F-4D97-AF65-F5344CB8AC3E}">
        <p14:creationId xmlns:p14="http://schemas.microsoft.com/office/powerpoint/2010/main" val="15017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Sternum </a:t>
            </a:r>
            <a:r>
              <a:rPr lang="de-CH" dirty="0" err="1"/>
              <a:t>Fx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/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57C2519-D20E-87E3-4903-BD571975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442646"/>
            <a:ext cx="8229600" cy="275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383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EF72FEF-50B2-7B98-DBFC-82D30003C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68" y="874128"/>
            <a:ext cx="1699132" cy="31587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Finger-palmare Platte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/>
              <a:t>Knochen</a:t>
            </a:r>
          </a:p>
          <a:p>
            <a:r>
              <a:rPr lang="de-CH" dirty="0"/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D7CE9D4A-E535-5B76-1C39-C01E5B5BC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80" y="1262150"/>
            <a:ext cx="3917320" cy="27306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6CD1CD1-93E0-9465-7654-B79B9873D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64963"/>
            <a:ext cx="4422896" cy="307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646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Lagerung </a:t>
            </a:r>
            <a:r>
              <a:rPr lang="de-CH" dirty="0" err="1"/>
              <a:t>Fingersono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/>
              <a:t>Knochen</a:t>
            </a:r>
          </a:p>
          <a:p>
            <a:r>
              <a:rPr lang="de-CH" dirty="0"/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11" name="Grafik 10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DFFC3569-43BE-0235-E30E-7C3D897B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835961"/>
            <a:ext cx="4257375" cy="352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482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Finger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/>
              <a:t>Knochen</a:t>
            </a:r>
          </a:p>
          <a:p>
            <a:r>
              <a:rPr lang="de-CH" dirty="0"/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2AB545B-5E95-A073-C661-16DC016BA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050" y="3027362"/>
            <a:ext cx="4320206" cy="296703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5E51D4C-50C9-D1FD-0CBB-19F7EB57CF7D}"/>
              </a:ext>
            </a:extLst>
          </p:cNvPr>
          <p:cNvSpPr txBox="1"/>
          <p:nvPr/>
        </p:nvSpPr>
        <p:spPr>
          <a:xfrm>
            <a:off x="4918752" y="1701408"/>
            <a:ext cx="2848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Ossärer Strecksehnenausriss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C2C6D07-5C76-FCA2-B4D9-E04B650A8BB4}"/>
              </a:ext>
            </a:extLst>
          </p:cNvPr>
          <p:cNvSpPr/>
          <p:nvPr/>
        </p:nvSpPr>
        <p:spPr>
          <a:xfrm>
            <a:off x="5384800" y="3733800"/>
            <a:ext cx="635000" cy="4128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drinnen, Zahnbürste enthält.&#10;&#10;Automatisch generierte Beschreibung">
            <a:extLst>
              <a:ext uri="{FF2B5EF4-FFF2-40B4-BE49-F238E27FC236}">
                <a16:creationId xmlns:a16="http://schemas.microsoft.com/office/drawing/2014/main" id="{43818FDF-1DB6-80E5-9D6A-4F9653831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858" y="1315959"/>
            <a:ext cx="898642" cy="46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826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DD93-0E9B-5DEC-07BD-386289202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Hüfte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4F225F-DA42-F982-3B0F-DC7AB40F7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…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E35C39-828A-517C-8E86-980A9BCA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6" name="Grafik 5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3A32AA8D-B4E1-CCE2-CBA6-0AE411661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32" y="1223308"/>
            <a:ext cx="2834468" cy="32311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50792C0-562F-32CD-627F-B6524F43D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303" y="3785628"/>
            <a:ext cx="6825015" cy="2570722"/>
          </a:xfrm>
          <a:prstGeom prst="rect">
            <a:avLst/>
          </a:prstGeom>
        </p:spPr>
      </p:pic>
      <p:pic>
        <p:nvPicPr>
          <p:cNvPr id="10" name="Grafik 9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45D75AB1-B771-D7C1-D948-A456E2E9D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EEF2498-7A62-D1E8-1BCF-2072FE666D12}"/>
              </a:ext>
            </a:extLst>
          </p:cNvPr>
          <p:cNvSpPr txBox="1"/>
          <p:nvPr/>
        </p:nvSpPr>
        <p:spPr>
          <a:xfrm>
            <a:off x="4192858" y="3195231"/>
            <a:ext cx="250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Curved </a:t>
            </a:r>
            <a:r>
              <a:rPr lang="de-DE" dirty="0" err="1"/>
              <a:t>array</a:t>
            </a:r>
            <a:r>
              <a:rPr lang="de-DE" dirty="0"/>
              <a:t> oder Linear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8EE4C2-1401-6EB7-D6CC-32BB861A0FB7}"/>
              </a:ext>
            </a:extLst>
          </p:cNvPr>
          <p:cNvSpPr txBox="1">
            <a:spLocks/>
          </p:cNvSpPr>
          <p:nvPr/>
        </p:nvSpPr>
        <p:spPr>
          <a:xfrm>
            <a:off x="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/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Font typeface="Arial"/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728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DD93-0E9B-5DEC-07BD-386289202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Hüfte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4F225F-DA42-F982-3B0F-DC7AB40F7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…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E35C39-828A-517C-8E86-980A9BCA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6" name="Grafik 5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3A32AA8D-B4E1-CCE2-CBA6-0AE411661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32" y="1223308"/>
            <a:ext cx="2834468" cy="32311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50792C0-562F-32CD-627F-B6524F43D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303" y="3785628"/>
            <a:ext cx="6825015" cy="2570722"/>
          </a:xfrm>
          <a:prstGeom prst="rect">
            <a:avLst/>
          </a:prstGeom>
        </p:spPr>
      </p:pic>
      <p:pic>
        <p:nvPicPr>
          <p:cNvPr id="10" name="Grafik 9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45D75AB1-B771-D7C1-D948-A456E2E9D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 descr="Ein Bild, das Wurm enthält.&#10;&#10;Automatisch generierte Beschreibung">
            <a:extLst>
              <a:ext uri="{FF2B5EF4-FFF2-40B4-BE49-F238E27FC236}">
                <a16:creationId xmlns:a16="http://schemas.microsoft.com/office/drawing/2014/main" id="{EC26666E-46A1-7F3C-895C-90DA7539F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862" y="1165629"/>
            <a:ext cx="4063350" cy="3159044"/>
          </a:xfrm>
          <a:prstGeom prst="rect">
            <a:avLst/>
          </a:prstGeom>
        </p:spPr>
      </p:pic>
      <p:sp>
        <p:nvSpPr>
          <p:cNvPr id="9" name="Pfeil: nach oben und unten 8">
            <a:extLst>
              <a:ext uri="{FF2B5EF4-FFF2-40B4-BE49-F238E27FC236}">
                <a16:creationId xmlns:a16="http://schemas.microsoft.com/office/drawing/2014/main" id="{1DAD910D-35AA-1E5E-5C14-C44D14005804}"/>
              </a:ext>
            </a:extLst>
          </p:cNvPr>
          <p:cNvSpPr/>
          <p:nvPr/>
        </p:nvSpPr>
        <p:spPr>
          <a:xfrm rot="614175">
            <a:off x="6177776" y="3017742"/>
            <a:ext cx="111512" cy="429322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4589E4D-287A-AAAC-3E9D-963D3BA96F11}"/>
              </a:ext>
            </a:extLst>
          </p:cNvPr>
          <p:cNvSpPr txBox="1"/>
          <p:nvPr/>
        </p:nvSpPr>
        <p:spPr>
          <a:xfrm>
            <a:off x="7830212" y="1165629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 5)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D2B33C1-8964-4DFD-5E27-C1E3F17DEE51}"/>
              </a:ext>
            </a:extLst>
          </p:cNvPr>
          <p:cNvSpPr txBox="1">
            <a:spLocks/>
          </p:cNvSpPr>
          <p:nvPr/>
        </p:nvSpPr>
        <p:spPr>
          <a:xfrm>
            <a:off x="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/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Font typeface="Arial"/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756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Erguss/</a:t>
            </a:r>
            <a:r>
              <a:rPr lang="de-CH" dirty="0" err="1"/>
              <a:t>Hämarthros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/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C7565DC-7ABC-2A90-2F60-3D7721C9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493838"/>
            <a:ext cx="5497268" cy="3460750"/>
          </a:xfrm>
          <a:prstGeom prst="rect">
            <a:avLst/>
          </a:prstGeom>
        </p:spPr>
      </p:pic>
      <p:pic>
        <p:nvPicPr>
          <p:cNvPr id="7" name="Grafik 6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DF6750AC-4FB8-6749-3D7C-858E03862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068" y="845219"/>
            <a:ext cx="2044700" cy="1533525"/>
          </a:xfrm>
          <a:prstGeom prst="rect">
            <a:avLst/>
          </a:prstGeom>
        </p:spPr>
      </p:pic>
      <p:pic>
        <p:nvPicPr>
          <p:cNvPr id="10" name="Grafik 9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79B11466-01DB-17A5-5AED-C53BA3E87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431" y="864271"/>
            <a:ext cx="1765506" cy="15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346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Erguss/</a:t>
            </a:r>
            <a:r>
              <a:rPr lang="de-CH" dirty="0" err="1"/>
              <a:t>Hämarthros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/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6555DEA-01C0-9C44-78C1-4D1D99DCB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945" y="2032000"/>
            <a:ext cx="5204797" cy="3543301"/>
          </a:xfrm>
          <a:prstGeom prst="rect">
            <a:avLst/>
          </a:prstGeom>
        </p:spPr>
      </p:pic>
      <p:pic>
        <p:nvPicPr>
          <p:cNvPr id="8" name="Grafik 7" descr="Ein Bild, das Person, drinnen, Unterhose enthält.&#10;&#10;Automatisch generierte Beschreibung">
            <a:extLst>
              <a:ext uri="{FF2B5EF4-FFF2-40B4-BE49-F238E27FC236}">
                <a16:creationId xmlns:a16="http://schemas.microsoft.com/office/drawing/2014/main" id="{A04B2838-BD78-62C5-7624-69AC10034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750" y="1481138"/>
            <a:ext cx="2189249" cy="16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068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Erguss/</a:t>
            </a:r>
            <a:r>
              <a:rPr lang="de-CH" dirty="0" err="1"/>
              <a:t>Hämarthros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/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382CB1F-01EB-2AA2-3C0B-23F14A9D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675" y="2628901"/>
            <a:ext cx="4914480" cy="3354178"/>
          </a:xfrm>
          <a:prstGeom prst="rect">
            <a:avLst/>
          </a:prstGeom>
        </p:spPr>
      </p:pic>
      <p:pic>
        <p:nvPicPr>
          <p:cNvPr id="10" name="Grafik 9" descr="Ein Bild, das Person, drinnen, Frau enthält.&#10;&#10;Automatisch generierte Beschreibung">
            <a:extLst>
              <a:ext uri="{FF2B5EF4-FFF2-40B4-BE49-F238E27FC236}">
                <a16:creationId xmlns:a16="http://schemas.microsoft.com/office/drawing/2014/main" id="{3BD94ACE-4894-3AB6-2ED1-A74C9349D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0" y="1692840"/>
            <a:ext cx="2189249" cy="16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14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Milztrauma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24B71D7-B01B-9D79-366A-3B0EDAD36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457" y="1875413"/>
            <a:ext cx="4999086" cy="38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605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Sternoclavikular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/>
              <a:t>Gelenke</a:t>
            </a:r>
          </a:p>
          <a:p>
            <a:r>
              <a:rPr lang="de-CH" dirty="0"/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C50758F-6A4E-AF83-C7DD-80E9F2618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007847"/>
            <a:ext cx="8316041" cy="29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602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OSG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/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11" name="Grafik 10" descr="Ein Bild, das Text, Monitor, Bildschirm enthält.&#10;&#10;Automatisch generierte Beschreibung">
            <a:extLst>
              <a:ext uri="{FF2B5EF4-FFF2-40B4-BE49-F238E27FC236}">
                <a16:creationId xmlns:a16="http://schemas.microsoft.com/office/drawing/2014/main" id="{9DBAFB2E-9360-FD58-F890-73F149A7E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75" y="1600200"/>
            <a:ext cx="3971925" cy="2400300"/>
          </a:xfrm>
          <a:prstGeom prst="rect">
            <a:avLst/>
          </a:prstGeom>
        </p:spPr>
      </p:pic>
      <p:pic>
        <p:nvPicPr>
          <p:cNvPr id="13" name="Grafik 1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44204955-311D-9A9F-E24B-1440AB6DC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5" y="3141834"/>
            <a:ext cx="3905250" cy="2771775"/>
          </a:xfrm>
          <a:prstGeom prst="rect">
            <a:avLst/>
          </a:prstGeom>
        </p:spPr>
      </p:pic>
      <p:pic>
        <p:nvPicPr>
          <p:cNvPr id="7" name="Grafik 6" descr="Ein Bild, das Person, Frau, drinnen enthält.&#10;&#10;Automatisch generierte Beschreibung">
            <a:extLst>
              <a:ext uri="{FF2B5EF4-FFF2-40B4-BE49-F238E27FC236}">
                <a16:creationId xmlns:a16="http://schemas.microsoft.com/office/drawing/2014/main" id="{1F2AE6A7-A30C-9788-C7E7-64784E0F9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375" y="1398760"/>
            <a:ext cx="1562100" cy="125666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CABD5E3-3959-39B5-9BF9-503070814C0F}"/>
              </a:ext>
            </a:extLst>
          </p:cNvPr>
          <p:cNvSpPr txBox="1"/>
          <p:nvPr/>
        </p:nvSpPr>
        <p:spPr>
          <a:xfrm>
            <a:off x="3411761" y="5650554"/>
            <a:ext cx="130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LTFA Ruptur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DBFF3B6-EA93-CC68-1AA0-1594C30639C4}"/>
              </a:ext>
            </a:extLst>
          </p:cNvPr>
          <p:cNvSpPr txBox="1"/>
          <p:nvPr/>
        </p:nvSpPr>
        <p:spPr>
          <a:xfrm>
            <a:off x="1885976" y="4017274"/>
            <a:ext cx="123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Gegenseite</a:t>
            </a:r>
          </a:p>
        </p:txBody>
      </p:sp>
    </p:spTree>
    <p:extLst>
      <p:ext uri="{BB962C8B-B14F-4D97-AF65-F5344CB8AC3E}">
        <p14:creationId xmlns:p14="http://schemas.microsoft.com/office/powerpoint/2010/main" val="42085769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OSG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/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11" name="Grafik 10" descr="Ein Bild, das Text, Monitor, Bildschirm enthält.&#10;&#10;Automatisch generierte Beschreibung">
            <a:extLst>
              <a:ext uri="{FF2B5EF4-FFF2-40B4-BE49-F238E27FC236}">
                <a16:creationId xmlns:a16="http://schemas.microsoft.com/office/drawing/2014/main" id="{9DBAFB2E-9360-FD58-F890-73F149A7E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75" y="1600200"/>
            <a:ext cx="3971925" cy="2400300"/>
          </a:xfrm>
          <a:prstGeom prst="rect">
            <a:avLst/>
          </a:prstGeom>
        </p:spPr>
      </p:pic>
      <p:pic>
        <p:nvPicPr>
          <p:cNvPr id="13" name="Grafik 1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44204955-311D-9A9F-E24B-1440AB6DC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5" y="3141834"/>
            <a:ext cx="3905250" cy="2771775"/>
          </a:xfrm>
          <a:prstGeom prst="rect">
            <a:avLst/>
          </a:prstGeom>
        </p:spPr>
      </p:pic>
      <p:pic>
        <p:nvPicPr>
          <p:cNvPr id="7" name="Grafik 6" descr="Ein Bild, das Person, Frau, drinnen enthält.&#10;&#10;Automatisch generierte Beschreibung">
            <a:extLst>
              <a:ext uri="{FF2B5EF4-FFF2-40B4-BE49-F238E27FC236}">
                <a16:creationId xmlns:a16="http://schemas.microsoft.com/office/drawing/2014/main" id="{1F2AE6A7-A30C-9788-C7E7-64784E0F9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375" y="1398760"/>
            <a:ext cx="1562100" cy="125666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CABD5E3-3959-39B5-9BF9-503070814C0F}"/>
              </a:ext>
            </a:extLst>
          </p:cNvPr>
          <p:cNvSpPr txBox="1"/>
          <p:nvPr/>
        </p:nvSpPr>
        <p:spPr>
          <a:xfrm>
            <a:off x="2926890" y="4762864"/>
            <a:ext cx="6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LTFA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AC08D36-CAE1-F2D4-B9F0-C5F5829A1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753" y="3557029"/>
            <a:ext cx="3009900" cy="25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233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OSG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/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579786-8AF2-A00F-2133-6EEBBB066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0" y="1072978"/>
            <a:ext cx="6819900" cy="220027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9A417F1-F57C-A68C-22B3-492D1878A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800" y="3800475"/>
            <a:ext cx="3429000" cy="23622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4C8B76E-ADDA-423B-2F22-2FF4AA9BE72A}"/>
              </a:ext>
            </a:extLst>
          </p:cNvPr>
          <p:cNvSpPr txBox="1"/>
          <p:nvPr/>
        </p:nvSpPr>
        <p:spPr>
          <a:xfrm>
            <a:off x="3124200" y="3352198"/>
            <a:ext cx="19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LTFA </a:t>
            </a:r>
            <a:r>
              <a:rPr lang="de-DE" dirty="0" err="1"/>
              <a:t>subacut</a:t>
            </a:r>
            <a:r>
              <a:rPr lang="de-DE" dirty="0"/>
              <a:t>, </a:t>
            </a:r>
            <a:r>
              <a:rPr lang="de-DE" dirty="0" err="1"/>
              <a:t>flake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D060797-FDB0-4AB9-B048-D8D9B1619E9A}"/>
              </a:ext>
            </a:extLst>
          </p:cNvPr>
          <p:cNvSpPr txBox="1"/>
          <p:nvPr/>
        </p:nvSpPr>
        <p:spPr>
          <a:xfrm>
            <a:off x="4101166" y="5775087"/>
            <a:ext cx="123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Gegenseite</a:t>
            </a:r>
          </a:p>
        </p:txBody>
      </p:sp>
    </p:spTree>
    <p:extLst>
      <p:ext uri="{BB962C8B-B14F-4D97-AF65-F5344CB8AC3E}">
        <p14:creationId xmlns:p14="http://schemas.microsoft.com/office/powerpoint/2010/main" val="34298967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OSG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/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Grafik 7" descr="Ein Bild, das Text, Monitor enthält.&#10;&#10;Automatisch generierte Beschreibung">
            <a:extLst>
              <a:ext uri="{FF2B5EF4-FFF2-40B4-BE49-F238E27FC236}">
                <a16:creationId xmlns:a16="http://schemas.microsoft.com/office/drawing/2014/main" id="{7F289418-29F0-F5A6-E60A-7B5580157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037" y="1890546"/>
            <a:ext cx="4754563" cy="336725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B6E1ED4-A028-2DA0-A497-53F005FEB683}"/>
              </a:ext>
            </a:extLst>
          </p:cNvPr>
          <p:cNvSpPr txBox="1"/>
          <p:nvPr/>
        </p:nvSpPr>
        <p:spPr>
          <a:xfrm>
            <a:off x="3475037" y="1370013"/>
            <a:ext cx="1693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Stabilität prüfen</a:t>
            </a:r>
          </a:p>
        </p:txBody>
      </p:sp>
    </p:spTree>
    <p:extLst>
      <p:ext uri="{BB962C8B-B14F-4D97-AF65-F5344CB8AC3E}">
        <p14:creationId xmlns:p14="http://schemas.microsoft.com/office/powerpoint/2010/main" val="23367862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OSG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/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6" name="FriesOSGM202208021119466870001">
            <a:hlinkClick r:id="" action="ppaction://media"/>
            <a:extLst>
              <a:ext uri="{FF2B5EF4-FFF2-40B4-BE49-F238E27FC236}">
                <a16:creationId xmlns:a16="http://schemas.microsoft.com/office/drawing/2014/main" id="{C1FA119F-0720-F715-B6EF-40E30A91C2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5869" y="1600200"/>
            <a:ext cx="5418666" cy="4064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26EA934-1CF0-C96A-9D0E-462FFA304819}"/>
              </a:ext>
            </a:extLst>
          </p:cNvPr>
          <p:cNvSpPr txBox="1"/>
          <p:nvPr/>
        </p:nvSpPr>
        <p:spPr>
          <a:xfrm>
            <a:off x="2859736" y="1219200"/>
            <a:ext cx="171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Insuffizienz LTFA</a:t>
            </a:r>
          </a:p>
        </p:txBody>
      </p:sp>
    </p:spTree>
    <p:extLst>
      <p:ext uri="{BB962C8B-B14F-4D97-AF65-F5344CB8AC3E}">
        <p14:creationId xmlns:p14="http://schemas.microsoft.com/office/powerpoint/2010/main" val="270624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OSG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/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0154EE7F-29FA-2EFB-40A6-9FA4C9D3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0" y="1072978"/>
            <a:ext cx="4124325" cy="27051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E8513EA-3571-8B3E-451D-BB91CE816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637" y="3369072"/>
            <a:ext cx="4124325" cy="2781300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D6856F19-C8E0-D6CA-BCEA-CE9A927CD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700" y="1072978"/>
            <a:ext cx="4171950" cy="2667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8AD66D3-07C4-1F5E-0345-A930A45E5601}"/>
              </a:ext>
            </a:extLst>
          </p:cNvPr>
          <p:cNvSpPr txBox="1"/>
          <p:nvPr/>
        </p:nvSpPr>
        <p:spPr>
          <a:xfrm>
            <a:off x="7040562" y="658125"/>
            <a:ext cx="171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Insuffizienz LTFA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7EE1A5C-3781-7AF8-31CC-57F105179C36}"/>
              </a:ext>
            </a:extLst>
          </p:cNvPr>
          <p:cNvSpPr txBox="1"/>
          <p:nvPr/>
        </p:nvSpPr>
        <p:spPr>
          <a:xfrm>
            <a:off x="8095481" y="5862465"/>
            <a:ext cx="50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LCF</a:t>
            </a:r>
          </a:p>
        </p:txBody>
      </p:sp>
    </p:spTree>
    <p:extLst>
      <p:ext uri="{BB962C8B-B14F-4D97-AF65-F5344CB8AC3E}">
        <p14:creationId xmlns:p14="http://schemas.microsoft.com/office/powerpoint/2010/main" val="28265025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OSG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/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0154EE7F-29FA-2EFB-40A6-9FA4C9D3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0" y="1072978"/>
            <a:ext cx="4124325" cy="27051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E8513EA-3571-8B3E-451D-BB91CE816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637" y="3369072"/>
            <a:ext cx="4124325" cy="2781300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D6856F19-C8E0-D6CA-BCEA-CE9A927CD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700" y="1072978"/>
            <a:ext cx="4171950" cy="2667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801F347-22C6-D843-EED8-B3D8ED27D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753" y="3557029"/>
            <a:ext cx="3009900" cy="25098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F553151-B9C3-77C6-B977-2E4DAE781E37}"/>
              </a:ext>
            </a:extLst>
          </p:cNvPr>
          <p:cNvSpPr txBox="1"/>
          <p:nvPr/>
        </p:nvSpPr>
        <p:spPr>
          <a:xfrm>
            <a:off x="7040562" y="658125"/>
            <a:ext cx="171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Insuffizienz LTFA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7C9FA69-953B-BF2A-D0B7-B41029906A58}"/>
              </a:ext>
            </a:extLst>
          </p:cNvPr>
          <p:cNvSpPr txBox="1"/>
          <p:nvPr/>
        </p:nvSpPr>
        <p:spPr>
          <a:xfrm>
            <a:off x="8095481" y="5862465"/>
            <a:ext cx="50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LCF</a:t>
            </a:r>
          </a:p>
        </p:txBody>
      </p:sp>
    </p:spTree>
    <p:extLst>
      <p:ext uri="{BB962C8B-B14F-4D97-AF65-F5344CB8AC3E}">
        <p14:creationId xmlns:p14="http://schemas.microsoft.com/office/powerpoint/2010/main" val="11991635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Normalbefund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D09FF0CA-EEB2-F26D-D44E-4350B35D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489" y="1072978"/>
            <a:ext cx="5572125" cy="2943225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52DD4C55-239F-B112-FEA6-90106ACE6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883" y="3452813"/>
            <a:ext cx="4609224" cy="26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464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Muskel(</a:t>
            </a:r>
            <a:r>
              <a:rPr lang="de-CH" dirty="0" err="1"/>
              <a:t>faserbündel</a:t>
            </a:r>
            <a:r>
              <a:rPr lang="de-CH" dirty="0"/>
              <a:t>)riss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873F13D-09D8-F579-F81E-64D1FDFCC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402" y="1315959"/>
            <a:ext cx="3853235" cy="2908300"/>
          </a:xfrm>
          <a:prstGeom prst="rect">
            <a:avLst/>
          </a:prstGeom>
        </p:spPr>
      </p:pic>
      <p:pic>
        <p:nvPicPr>
          <p:cNvPr id="9" name="Grafik 8" descr="Ein Bild, das Text, Monitor, Bildschirm, Screenshot enthält.&#10;&#10;Automatisch generierte Beschreibung">
            <a:extLst>
              <a:ext uri="{FF2B5EF4-FFF2-40B4-BE49-F238E27FC236}">
                <a16:creationId xmlns:a16="http://schemas.microsoft.com/office/drawing/2014/main" id="{D72A9639-2EEE-DDC8-09F1-BF8D30325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798" y="2855912"/>
            <a:ext cx="4586017" cy="350043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FB06341-3CC9-8B2D-61B8-3CCA0D53E1AC}"/>
              </a:ext>
            </a:extLst>
          </p:cNvPr>
          <p:cNvSpPr txBox="1"/>
          <p:nvPr/>
        </p:nvSpPr>
        <p:spPr>
          <a:xfrm>
            <a:off x="5999036" y="240924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M.soleus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036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B56C93F-4715-E6CD-E190-7007664C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57" y="1875413"/>
            <a:ext cx="4999086" cy="38648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Milztrauma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C8274442-1CCE-29F6-D459-45C78AB96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71" y="1619180"/>
            <a:ext cx="3657600" cy="27432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346A0B7-1C60-E398-90EE-9994F6A4C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517" y="1611888"/>
            <a:ext cx="3427012" cy="275773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90AC847-C6A5-1399-4DEF-0AE89B81C1FD}"/>
              </a:ext>
            </a:extLst>
          </p:cNvPr>
          <p:cNvSpPr txBox="1"/>
          <p:nvPr/>
        </p:nvSpPr>
        <p:spPr>
          <a:xfrm>
            <a:off x="1044474" y="6356350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Quelle 1)</a:t>
            </a:r>
          </a:p>
        </p:txBody>
      </p:sp>
    </p:spTree>
    <p:extLst>
      <p:ext uri="{BB962C8B-B14F-4D97-AF65-F5344CB8AC3E}">
        <p14:creationId xmlns:p14="http://schemas.microsoft.com/office/powerpoint/2010/main" val="13556098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Muskeleinriss, Hämatom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96D103D-4201-E2FB-8B7C-5F83A11F7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012" y="1315958"/>
            <a:ext cx="4230688" cy="30302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1305601-A22D-956E-9FF3-8ECD01B3E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783" y="3429000"/>
            <a:ext cx="5095017" cy="293846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F0B3F53-599B-3184-9E20-6361866FEAC6}"/>
              </a:ext>
            </a:extLst>
          </p:cNvPr>
          <p:cNvSpPr txBox="1"/>
          <p:nvPr/>
        </p:nvSpPr>
        <p:spPr>
          <a:xfrm>
            <a:off x="6690799" y="294457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M.soleus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27417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US-Hämatom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F44EC47-2A44-0AFC-F1A8-5A9322C8B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063" y="1072978"/>
            <a:ext cx="5449620" cy="3092622"/>
          </a:xfrm>
          <a:prstGeom prst="rect">
            <a:avLst/>
          </a:prstGeom>
        </p:spPr>
      </p:pic>
      <p:pic>
        <p:nvPicPr>
          <p:cNvPr id="10" name="Grafik 9" descr="Ein Bild, das Text, Monitor, Screenshot enthält.&#10;&#10;Automatisch generierte Beschreibung">
            <a:extLst>
              <a:ext uri="{FF2B5EF4-FFF2-40B4-BE49-F238E27FC236}">
                <a16:creationId xmlns:a16="http://schemas.microsoft.com/office/drawing/2014/main" id="{E24CDE6B-4D69-36A4-CEED-B540E74B5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699156"/>
            <a:ext cx="3651250" cy="242700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F9C6697-C42B-C6A8-8041-8F004C2190A6}"/>
              </a:ext>
            </a:extLst>
          </p:cNvPr>
          <p:cNvSpPr txBox="1"/>
          <p:nvPr/>
        </p:nvSpPr>
        <p:spPr>
          <a:xfrm>
            <a:off x="2949935" y="4265175"/>
            <a:ext cx="105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epifascial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31689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rupturierte </a:t>
            </a:r>
            <a:r>
              <a:rPr lang="de-CH" dirty="0" err="1"/>
              <a:t>Bakerzyste</a:t>
            </a:r>
            <a:r>
              <a:rPr lang="de-CH" dirty="0"/>
              <a:t>, klein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5F9DBA-E254-6827-7645-7DDB675FF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812" y="1315959"/>
            <a:ext cx="4524375" cy="2952750"/>
          </a:xfrm>
          <a:prstGeom prst="rect">
            <a:avLst/>
          </a:prstGeom>
        </p:spPr>
      </p:pic>
      <p:pic>
        <p:nvPicPr>
          <p:cNvPr id="11" name="Grafik 10" descr="Ein Bild, das Text, draußen enthält.&#10;&#10;Automatisch generierte Beschreibung">
            <a:extLst>
              <a:ext uri="{FF2B5EF4-FFF2-40B4-BE49-F238E27FC236}">
                <a16:creationId xmlns:a16="http://schemas.microsoft.com/office/drawing/2014/main" id="{F9DEE03F-D9DE-96A8-FEC3-49661812B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427" y="3274218"/>
            <a:ext cx="4524374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635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rupturierte </a:t>
            </a:r>
            <a:r>
              <a:rPr lang="de-CH" dirty="0" err="1"/>
              <a:t>Bakerzyste</a:t>
            </a:r>
            <a:r>
              <a:rPr lang="de-CH" dirty="0"/>
              <a:t>, gross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80AFD50-3C30-781F-9113-BAE492471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611" y="1315959"/>
            <a:ext cx="5834378" cy="445656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96A0790-753D-6783-3E7A-8F3E07423AB7}"/>
              </a:ext>
            </a:extLst>
          </p:cNvPr>
          <p:cNvSpPr/>
          <p:nvPr/>
        </p:nvSpPr>
        <p:spPr>
          <a:xfrm>
            <a:off x="2857500" y="1315959"/>
            <a:ext cx="2362200" cy="2842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2541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Bakerzyste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D2E922B-93B8-EEAB-4977-F782E422A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421" y="1018924"/>
            <a:ext cx="2971335" cy="1856343"/>
          </a:xfrm>
          <a:prstGeom prst="rect">
            <a:avLst/>
          </a:prstGeom>
        </p:spPr>
      </p:pic>
      <p:sp>
        <p:nvSpPr>
          <p:cNvPr id="6" name="Pfeil: nach oben und unten 5">
            <a:extLst>
              <a:ext uri="{FF2B5EF4-FFF2-40B4-BE49-F238E27FC236}">
                <a16:creationId xmlns:a16="http://schemas.microsoft.com/office/drawing/2014/main" id="{FC642D55-ADE2-D903-0F5D-DF450A8D20F2}"/>
              </a:ext>
            </a:extLst>
          </p:cNvPr>
          <p:cNvSpPr/>
          <p:nvPr/>
        </p:nvSpPr>
        <p:spPr>
          <a:xfrm rot="20093483">
            <a:off x="7917580" y="3408578"/>
            <a:ext cx="211873" cy="5192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0E4ECE3-7AA6-5064-3D78-C5E5CACB6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810" y="2848367"/>
            <a:ext cx="4606693" cy="3152961"/>
          </a:xfrm>
          <a:prstGeom prst="rect">
            <a:avLst/>
          </a:prstGeom>
        </p:spPr>
      </p:pic>
      <p:pic>
        <p:nvPicPr>
          <p:cNvPr id="9" name="Grafik 8" descr="Ein Bild, das Person, drinnen, Unterhose, schließen enthält.&#10;&#10;Automatisch generierte Beschreibung">
            <a:extLst>
              <a:ext uri="{FF2B5EF4-FFF2-40B4-BE49-F238E27FC236}">
                <a16:creationId xmlns:a16="http://schemas.microsoft.com/office/drawing/2014/main" id="{2A050F25-5458-D519-0296-A8BB35CF0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75" y="2235274"/>
            <a:ext cx="1990725" cy="2643286"/>
          </a:xfrm>
          <a:prstGeom prst="rect">
            <a:avLst/>
          </a:prstGeom>
        </p:spPr>
      </p:pic>
      <p:sp>
        <p:nvSpPr>
          <p:cNvPr id="13" name="Pfeil: nach oben und unten 12">
            <a:extLst>
              <a:ext uri="{FF2B5EF4-FFF2-40B4-BE49-F238E27FC236}">
                <a16:creationId xmlns:a16="http://schemas.microsoft.com/office/drawing/2014/main" id="{675CCD0A-32EC-ED7D-EDE1-25DA06BE21D5}"/>
              </a:ext>
            </a:extLst>
          </p:cNvPr>
          <p:cNvSpPr/>
          <p:nvPr/>
        </p:nvSpPr>
        <p:spPr>
          <a:xfrm rot="20093483">
            <a:off x="7962957" y="3449422"/>
            <a:ext cx="211873" cy="5192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F97D9CD-8A75-3BF5-8144-58C863641174}"/>
              </a:ext>
            </a:extLst>
          </p:cNvPr>
          <p:cNvSpPr txBox="1"/>
          <p:nvPr/>
        </p:nvSpPr>
        <p:spPr>
          <a:xfrm>
            <a:off x="3535052" y="4628561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med. GCM</a:t>
            </a:r>
          </a:p>
        </p:txBody>
      </p:sp>
    </p:spTree>
    <p:extLst>
      <p:ext uri="{BB962C8B-B14F-4D97-AF65-F5344CB8AC3E}">
        <p14:creationId xmlns:p14="http://schemas.microsoft.com/office/powerpoint/2010/main" val="16117676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Bakerzyste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9" name="Grafik 8" descr="Ein Bild, das Person, drinnen, Unterhose, schließen enthält.&#10;&#10;Automatisch generierte Beschreibung">
            <a:extLst>
              <a:ext uri="{FF2B5EF4-FFF2-40B4-BE49-F238E27FC236}">
                <a16:creationId xmlns:a16="http://schemas.microsoft.com/office/drawing/2014/main" id="{2A050F25-5458-D519-0296-A8BB35CF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075" y="2235274"/>
            <a:ext cx="1990725" cy="26432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D2E922B-93B8-EEAB-4977-F782E422A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0" y="1370013"/>
            <a:ext cx="4772025" cy="298132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874B1F1-9B90-90C7-7FFF-CE1B0E8FE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00" y="3948200"/>
            <a:ext cx="3511550" cy="2408150"/>
          </a:xfrm>
          <a:prstGeom prst="rect">
            <a:avLst/>
          </a:prstGeom>
        </p:spPr>
      </p:pic>
      <p:sp>
        <p:nvSpPr>
          <p:cNvPr id="6" name="Pfeil: nach oben und unten 5">
            <a:extLst>
              <a:ext uri="{FF2B5EF4-FFF2-40B4-BE49-F238E27FC236}">
                <a16:creationId xmlns:a16="http://schemas.microsoft.com/office/drawing/2014/main" id="{FC642D55-ADE2-D903-0F5D-DF450A8D20F2}"/>
              </a:ext>
            </a:extLst>
          </p:cNvPr>
          <p:cNvSpPr/>
          <p:nvPr/>
        </p:nvSpPr>
        <p:spPr>
          <a:xfrm rot="20093483">
            <a:off x="7917580" y="3408578"/>
            <a:ext cx="211873" cy="5192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1431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Kleines Trauma</a:t>
            </a:r>
            <a:br>
              <a:rPr lang="de-CH" dirty="0"/>
            </a:br>
            <a:r>
              <a:rPr lang="de-CH" dirty="0"/>
              <a:t>Muskelfaserbündelriss, </a:t>
            </a:r>
            <a:r>
              <a:rPr lang="de-CH" dirty="0" err="1"/>
              <a:t>M.soleus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E63BF62-588D-0CD8-2BE8-D2BAF11F3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254" y="1600199"/>
            <a:ext cx="692910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313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Schultermuskulatur ISP, TM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 descr="Ein Bild, das Text, Monitor enthält.&#10;&#10;Automatisch generierte Beschreibung">
            <a:extLst>
              <a:ext uri="{FF2B5EF4-FFF2-40B4-BE49-F238E27FC236}">
                <a16:creationId xmlns:a16="http://schemas.microsoft.com/office/drawing/2014/main" id="{23D96D2F-120F-2751-D4D3-7B20FC875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1018924"/>
            <a:ext cx="7067550" cy="2771775"/>
          </a:xfrm>
          <a:prstGeom prst="rect">
            <a:avLst/>
          </a:prstGeom>
        </p:spPr>
      </p:pic>
      <p:pic>
        <p:nvPicPr>
          <p:cNvPr id="9" name="Grafik 8" descr="Ein Bild, das Text, drinnen, schließen enthält.&#10;&#10;Automatisch generierte Beschreibung">
            <a:extLst>
              <a:ext uri="{FF2B5EF4-FFF2-40B4-BE49-F238E27FC236}">
                <a16:creationId xmlns:a16="http://schemas.microsoft.com/office/drawing/2014/main" id="{1D6A6784-1DF2-59B7-5FCB-BBA54C9F8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0" y="3269457"/>
            <a:ext cx="3695700" cy="29718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4393AED-7DC3-C4E3-6447-9CF0DBEB3E49}"/>
              </a:ext>
            </a:extLst>
          </p:cNvPr>
          <p:cNvSpPr txBox="1"/>
          <p:nvPr/>
        </p:nvSpPr>
        <p:spPr>
          <a:xfrm>
            <a:off x="3733800" y="3790699"/>
            <a:ext cx="111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Hämatom</a:t>
            </a:r>
          </a:p>
        </p:txBody>
      </p:sp>
    </p:spTree>
    <p:extLst>
      <p:ext uri="{BB962C8B-B14F-4D97-AF65-F5344CB8AC3E}">
        <p14:creationId xmlns:p14="http://schemas.microsoft.com/office/powerpoint/2010/main" val="24969414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Schultermuskeln Hämatom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7" name="Grafik 6" descr="Ein Bild, das Text, Monitor enthält.&#10;&#10;Automatisch generierte Beschreibung">
            <a:extLst>
              <a:ext uri="{FF2B5EF4-FFF2-40B4-BE49-F238E27FC236}">
                <a16:creationId xmlns:a16="http://schemas.microsoft.com/office/drawing/2014/main" id="{23D96D2F-120F-2751-D4D3-7B20FC875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1018924"/>
            <a:ext cx="7067550" cy="2771775"/>
          </a:xfrm>
          <a:prstGeom prst="rect">
            <a:avLst/>
          </a:prstGeom>
        </p:spPr>
      </p:pic>
      <p:pic>
        <p:nvPicPr>
          <p:cNvPr id="9" name="Grafik 8" descr="Ein Bild, das Text, drinnen, schließen enthält.&#10;&#10;Automatisch generierte Beschreibung">
            <a:extLst>
              <a:ext uri="{FF2B5EF4-FFF2-40B4-BE49-F238E27FC236}">
                <a16:creationId xmlns:a16="http://schemas.microsoft.com/office/drawing/2014/main" id="{1D6A6784-1DF2-59B7-5FCB-BBA54C9F8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0" y="3269457"/>
            <a:ext cx="3695700" cy="29718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01993B-A3C7-ACF1-C7FC-BE5A9A0F1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550" y="3411934"/>
            <a:ext cx="4152900" cy="2771775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D0DEB4D-C59D-BA0F-3552-1F49A2DA3397}"/>
              </a:ext>
            </a:extLst>
          </p:cNvPr>
          <p:cNvSpPr/>
          <p:nvPr/>
        </p:nvSpPr>
        <p:spPr>
          <a:xfrm>
            <a:off x="3327400" y="3668335"/>
            <a:ext cx="406400" cy="70510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60699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M.Biceps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Knochen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Gelenke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Bänder</a:t>
            </a:r>
          </a:p>
          <a:p>
            <a:r>
              <a:rPr lang="de-CH" dirty="0"/>
              <a:t>Muskeln</a:t>
            </a:r>
          </a:p>
          <a:p>
            <a:r>
              <a:rPr lang="de-CH" dirty="0"/>
              <a:t>Sehnen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Bursa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Nerven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Gefässe</a:t>
            </a:r>
          </a:p>
          <a:p>
            <a:r>
              <a:rPr lang="de-CH" dirty="0">
                <a:solidFill>
                  <a:schemeClr val="bg1">
                    <a:lumMod val="75000"/>
                  </a:schemeClr>
                </a:solidFill>
              </a:rPr>
              <a:t>FK</a:t>
            </a:r>
          </a:p>
          <a:p>
            <a:pPr marL="0" indent="0">
              <a:buNone/>
            </a:pP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Frau, Pink, Mädchen enthält.&#10;&#10;Automatisch generierte Beschreibung">
            <a:extLst>
              <a:ext uri="{FF2B5EF4-FFF2-40B4-BE49-F238E27FC236}">
                <a16:creationId xmlns:a16="http://schemas.microsoft.com/office/drawing/2014/main" id="{6CD0CD9D-ED21-CA92-B776-81F06E4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3" y="377824"/>
            <a:ext cx="820203" cy="695154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CC6997E-C5FE-4CF7-29FA-D7ECA4315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23" y="1313517"/>
            <a:ext cx="7075431" cy="3218409"/>
          </a:xfrm>
          <a:prstGeom prst="rect">
            <a:avLst/>
          </a:prstGeom>
        </p:spPr>
      </p:pic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93D46F7A-75C4-7D88-A7D9-A52F5AD70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867273"/>
            <a:ext cx="7081454" cy="24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31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2750</Words>
  <Application>Microsoft Office PowerPoint</Application>
  <PresentationFormat>Bildschirmpräsentation (4:3)</PresentationFormat>
  <Paragraphs>1225</Paragraphs>
  <Slides>139</Slides>
  <Notes>2</Notes>
  <HiddenSlides>0</HiddenSlides>
  <MMClips>20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139</vt:i4>
      </vt:variant>
    </vt:vector>
  </HeadingPairs>
  <TitlesOfParts>
    <vt:vector size="143" baseType="lpstr">
      <vt:lpstr>Arial</vt:lpstr>
      <vt:lpstr>Calibri</vt:lpstr>
      <vt:lpstr>Verdana</vt:lpstr>
      <vt:lpstr>Office-Design</vt:lpstr>
      <vt:lpstr>Sonografie beim kleinen und grossen Trauma … ein (handwerklicher) Überblick …  Notfallsonotag Inselspital, Bern 2022</vt:lpstr>
      <vt:lpstr>PowerPoint-Präsentation</vt:lpstr>
      <vt:lpstr>PowerPoint-Präsentation</vt:lpstr>
      <vt:lpstr>PowerPoint-Präsentation</vt:lpstr>
      <vt:lpstr>PowerPoint-Präsentation</vt:lpstr>
      <vt:lpstr>Lebertrauma</vt:lpstr>
      <vt:lpstr>Lebertrauma</vt:lpstr>
      <vt:lpstr>Milztrauma</vt:lpstr>
      <vt:lpstr>Milztrauma</vt:lpstr>
      <vt:lpstr>Nierentrauma</vt:lpstr>
      <vt:lpstr>Nierentrauma</vt:lpstr>
      <vt:lpstr>Traumatischer Pankreasriss</vt:lpstr>
      <vt:lpstr>Traumatischer Pankreasriss</vt:lpstr>
      <vt:lpstr>CEUS und Trauma</vt:lpstr>
      <vt:lpstr>CEUS vs CT</vt:lpstr>
      <vt:lpstr>PowerPoint-Präsentation</vt:lpstr>
      <vt:lpstr>PowerPoint-Präsentation</vt:lpstr>
      <vt:lpstr>EFAST</vt:lpstr>
      <vt:lpstr>Grosses Trauma</vt:lpstr>
      <vt:lpstr>EFAST</vt:lpstr>
      <vt:lpstr>EFAST</vt:lpstr>
      <vt:lpstr>EFAST</vt:lpstr>
      <vt:lpstr>EFAST</vt:lpstr>
      <vt:lpstr>EFAST</vt:lpstr>
      <vt:lpstr>EFAST</vt:lpstr>
      <vt:lpstr>EFAST</vt:lpstr>
      <vt:lpstr>EFAST</vt:lpstr>
      <vt:lpstr>Anatomie</vt:lpstr>
      <vt:lpstr>Position 1: pleural, Morison</vt:lpstr>
      <vt:lpstr>Position 1: Pleurale Flüssigkeit klein</vt:lpstr>
      <vt:lpstr>Position 1: Pleurale Flüssigkeit gross</vt:lpstr>
      <vt:lpstr>Position1: Re OBB: Morison, pleural</vt:lpstr>
      <vt:lpstr>Position1: Re OBB: Morison, pleural</vt:lpstr>
      <vt:lpstr>Position1: FF Abdomen Morison</vt:lpstr>
      <vt:lpstr>Position1: FF Abdomen Morison</vt:lpstr>
      <vt:lpstr>Position 2 Pericard</vt:lpstr>
      <vt:lpstr>Position 2</vt:lpstr>
      <vt:lpstr>Position 2</vt:lpstr>
      <vt:lpstr>Position 2</vt:lpstr>
      <vt:lpstr>Position 2</vt:lpstr>
      <vt:lpstr>Position 3: Li OBB, Müller pouch, pleural</vt:lpstr>
      <vt:lpstr>Position 3: Pleurale Flüssigkeit klein</vt:lpstr>
      <vt:lpstr>Position 3: Pleurale Flüssigkeit klein</vt:lpstr>
      <vt:lpstr>Position 3: Pleurale Flüssigkeit gross</vt:lpstr>
      <vt:lpstr>Position 3: Normal vs FF perisplenisch</vt:lpstr>
      <vt:lpstr>Position 4  Excavatio rectouterina (f), rectovesicalis (m) längs</vt:lpstr>
      <vt:lpstr>Position 4  Excavatio rectouterina (f), rectovesicalis (m) längs</vt:lpstr>
      <vt:lpstr>Position 4</vt:lpstr>
      <vt:lpstr>Position 4  Excavatio rectouterina (f), rectovesicalis (m) längs</vt:lpstr>
      <vt:lpstr>Position 4  Excavatio rectouterina (f), rectovesicalis (m) längs</vt:lpstr>
      <vt:lpstr>Position 4 trans</vt:lpstr>
      <vt:lpstr>Position 5 und 6</vt:lpstr>
      <vt:lpstr>Position 5 und 6. Sliding sign </vt:lpstr>
      <vt:lpstr>Normale Lunge vs Pneumothorax</vt:lpstr>
      <vt:lpstr>Pneumothorax:  Lung point/Lungenpunkt</vt:lpstr>
      <vt:lpstr>Zusammenfassung  Pneumothorax im B-Bild</vt:lpstr>
      <vt:lpstr>Exkurs:  M-Mode: 2.-4. ICR parasternal</vt:lpstr>
      <vt:lpstr>Normale Lunge       vs           Pneumothorax im M-Mode</vt:lpstr>
      <vt:lpstr>PowerPoint-Präsentation</vt:lpstr>
      <vt:lpstr>PowerPoint-Präsentation</vt:lpstr>
      <vt:lpstr>Kleines Trauma-MSK</vt:lpstr>
      <vt:lpstr>MSK</vt:lpstr>
      <vt:lpstr>MSK</vt:lpstr>
      <vt:lpstr>MSK</vt:lpstr>
      <vt:lpstr>MSK</vt:lpstr>
      <vt:lpstr>MSK</vt:lpstr>
      <vt:lpstr>MSK</vt:lpstr>
      <vt:lpstr>Frakturen</vt:lpstr>
      <vt:lpstr>Frakturen</vt:lpstr>
      <vt:lpstr>Frakturen</vt:lpstr>
      <vt:lpstr>Sternum Fx</vt:lpstr>
      <vt:lpstr>Finger-palmare Platte</vt:lpstr>
      <vt:lpstr>Lagerung Fingersono</vt:lpstr>
      <vt:lpstr>Finger</vt:lpstr>
      <vt:lpstr>Hüfte</vt:lpstr>
      <vt:lpstr>Hüfte</vt:lpstr>
      <vt:lpstr>Erguss/Hämarthros</vt:lpstr>
      <vt:lpstr>Erguss/Hämarthros</vt:lpstr>
      <vt:lpstr>Erguss/Hämarthros</vt:lpstr>
      <vt:lpstr>Sternoclavikular</vt:lpstr>
      <vt:lpstr>OSG</vt:lpstr>
      <vt:lpstr>OSG</vt:lpstr>
      <vt:lpstr>OSG</vt:lpstr>
      <vt:lpstr>OSG</vt:lpstr>
      <vt:lpstr>OSG</vt:lpstr>
      <vt:lpstr>OSG</vt:lpstr>
      <vt:lpstr>OSG</vt:lpstr>
      <vt:lpstr>Normalbefund</vt:lpstr>
      <vt:lpstr>Muskel(faserbündel)riss</vt:lpstr>
      <vt:lpstr>Muskeleinriss, Hämatom</vt:lpstr>
      <vt:lpstr>US-Hämatom</vt:lpstr>
      <vt:lpstr>rupturierte Bakerzyste, klein</vt:lpstr>
      <vt:lpstr>rupturierte Bakerzyste, gross</vt:lpstr>
      <vt:lpstr>Bakerzyste</vt:lpstr>
      <vt:lpstr>Bakerzyste</vt:lpstr>
      <vt:lpstr>Kleines Trauma Muskelfaserbündelriss, M.soleus</vt:lpstr>
      <vt:lpstr>Schultermuskulatur ISP, TM</vt:lpstr>
      <vt:lpstr>Schultermuskeln Hämatom</vt:lpstr>
      <vt:lpstr>M.Biceps</vt:lpstr>
      <vt:lpstr>distaler Riss  der langen Bicepssehne</vt:lpstr>
      <vt:lpstr>M.Supraspinatus</vt:lpstr>
      <vt:lpstr>M.Supraspinatus</vt:lpstr>
      <vt:lpstr>Supraspinatus</vt:lpstr>
      <vt:lpstr>SSP-Sehne</vt:lpstr>
      <vt:lpstr>kleiner Riss SSP-Sehne</vt:lpstr>
      <vt:lpstr>Schulteruntersuchung</vt:lpstr>
      <vt:lpstr>Schulteruntersuchung</vt:lpstr>
      <vt:lpstr>Schulteruntersuchung</vt:lpstr>
      <vt:lpstr>Peronealsehnen Risse, Instabilität</vt:lpstr>
      <vt:lpstr>Peronealsehnen Risse, Instabilität</vt:lpstr>
      <vt:lpstr>Achillessehne</vt:lpstr>
      <vt:lpstr>Achillessehne</vt:lpstr>
      <vt:lpstr>Achillessehne Lagerung</vt:lpstr>
      <vt:lpstr>Achillessehne</vt:lpstr>
      <vt:lpstr>Achillessehne</vt:lpstr>
      <vt:lpstr>Achillessehne</vt:lpstr>
      <vt:lpstr>ext.poll.brevis</vt:lpstr>
      <vt:lpstr>ext.poll.brevis</vt:lpstr>
      <vt:lpstr>Hämatobursa olecrani</vt:lpstr>
      <vt:lpstr>subacromio-subdeltoidea</vt:lpstr>
      <vt:lpstr>subacromio-subdeltoidea</vt:lpstr>
      <vt:lpstr>Hämatobursa sasd</vt:lpstr>
      <vt:lpstr>Bursa sasd post punctionem</vt:lpstr>
      <vt:lpstr>Bursa sasd</vt:lpstr>
      <vt:lpstr>SSP # und Bursa sasd</vt:lpstr>
      <vt:lpstr>Kontusion prä-, infrapatellar</vt:lpstr>
      <vt:lpstr>prä-, infrapatellar</vt:lpstr>
      <vt:lpstr>Normalbefund</vt:lpstr>
      <vt:lpstr>Normalbefund</vt:lpstr>
      <vt:lpstr>Glasspiserverletzung </vt:lpstr>
      <vt:lpstr>N.ulnaris am sulcus</vt:lpstr>
      <vt:lpstr>Untersuchungstechnik Nerv</vt:lpstr>
      <vt:lpstr>Aneurysma spurium</vt:lpstr>
      <vt:lpstr>Metallspiser</vt:lpstr>
      <vt:lpstr>Holzspiser</vt:lpstr>
      <vt:lpstr>MSK</vt:lpstr>
      <vt:lpstr>MSK-Buchtipp</vt:lpstr>
      <vt:lpstr>PowerPoint-Präsentation</vt:lpstr>
      <vt:lpstr>Vielen Dank für Ihr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Thomas Chlibec</dc:creator>
  <cp:lastModifiedBy>Thomas Chlibec</cp:lastModifiedBy>
  <cp:revision>35</cp:revision>
  <dcterms:created xsi:type="dcterms:W3CDTF">2021-08-18T21:25:20Z</dcterms:created>
  <dcterms:modified xsi:type="dcterms:W3CDTF">2022-09-14T11:01:47Z</dcterms:modified>
</cp:coreProperties>
</file>