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387" r:id="rId3"/>
    <p:sldId id="257" r:id="rId4"/>
    <p:sldId id="259" r:id="rId5"/>
    <p:sldId id="261" r:id="rId6"/>
    <p:sldId id="262" r:id="rId7"/>
    <p:sldId id="390" r:id="rId8"/>
    <p:sldId id="266" r:id="rId9"/>
    <p:sldId id="391" r:id="rId10"/>
    <p:sldId id="263" r:id="rId11"/>
    <p:sldId id="392" r:id="rId12"/>
    <p:sldId id="265" r:id="rId13"/>
    <p:sldId id="267" r:id="rId14"/>
    <p:sldId id="371" r:id="rId15"/>
    <p:sldId id="394" r:id="rId16"/>
    <p:sldId id="395" r:id="rId17"/>
    <p:sldId id="400" r:id="rId18"/>
    <p:sldId id="396" r:id="rId19"/>
    <p:sldId id="399" r:id="rId20"/>
    <p:sldId id="272" r:id="rId21"/>
    <p:sldId id="270" r:id="rId22"/>
    <p:sldId id="271" r:id="rId23"/>
    <p:sldId id="273" r:id="rId24"/>
    <p:sldId id="268" r:id="rId25"/>
    <p:sldId id="373" r:id="rId26"/>
    <p:sldId id="393" r:id="rId27"/>
    <p:sldId id="397" r:id="rId28"/>
    <p:sldId id="274" r:id="rId29"/>
    <p:sldId id="275" r:id="rId30"/>
    <p:sldId id="276" r:id="rId31"/>
    <p:sldId id="277" r:id="rId32"/>
    <p:sldId id="289" r:id="rId33"/>
    <p:sldId id="282" r:id="rId34"/>
    <p:sldId id="401" r:id="rId35"/>
    <p:sldId id="389" r:id="rId36"/>
  </p:sldIdLst>
  <p:sldSz cx="9144000" cy="6858000" type="screen4x3"/>
  <p:notesSz cx="6858000" cy="9144000"/>
  <p:defaultTextStyle>
    <a:defPPr>
      <a:defRPr lang="de-CH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19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8A98AA-4FE5-1E43-8056-7FFA4A6DFD4A}" type="datetimeFigureOut">
              <a:rPr lang="de-CH" smtClean="0"/>
              <a:t>18.06.2023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0E5C4-2711-2A49-AC40-5767100F3DB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3A333-192D-D943-B0D3-21FA8CA44DFC}" type="datetimeFigureOut">
              <a:rPr lang="de-CH" smtClean="0"/>
              <a:t>18.06.2023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606D7-7DC3-314E-AD39-7EA3AD16C509}" type="slidenum">
              <a:rPr lang="de-CH" smtClean="0"/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8498B-1BE1-45D3-AAED-F4E6E34D1E4E}" type="datetime1">
              <a:rPr lang="de-CH" smtClean="0"/>
              <a:t>18.06.2023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DAC22-A8D9-4E0A-A8A2-D76D2B84155F}" type="datetime1">
              <a:rPr lang="de-CH" smtClean="0"/>
              <a:t>18.06.2023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D584A-8339-4DF0-A7CF-B40B1FBBC049}" type="datetime1">
              <a:rPr lang="de-CH" smtClean="0"/>
              <a:t>18.06.2023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7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908050"/>
            <a:ext cx="4038600" cy="561657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908050"/>
            <a:ext cx="4038600" cy="2732088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792538"/>
            <a:ext cx="4038600" cy="2732087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F0C68E2-2AA8-4FDF-A914-BF31B1EE4F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710C914-34BE-481F-A4C9-0DA0F5BEB2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DBA31738-068C-4678-A556-EBA8DC342A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F0C6C6-AF97-4F85-AD1F-02CD237A4C99}" type="slidenum">
              <a:rPr lang="de-CH" altLang="de-DE"/>
              <a:pPr/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833793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E4EC8-1D21-4964-B8BA-0E7D99E1A914}" type="datetime1">
              <a:rPr lang="de-CH" smtClean="0"/>
              <a:t>18.06.2023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30F04-EB79-4DE1-870A-DD76DF9EFE09}" type="datetime1">
              <a:rPr lang="de-CH" smtClean="0"/>
              <a:t>18.06.2023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91ED5-DEBD-464B-B209-45ED7F835FF1}" type="datetime1">
              <a:rPr lang="de-CH" smtClean="0"/>
              <a:t>18.06.2023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3209C-8F2C-4376-88D1-620484D19165}" type="datetime1">
              <a:rPr lang="de-CH" smtClean="0"/>
              <a:t>18.06.2023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19E0F-513B-4987-83A7-A3DEA87CD2DE}" type="datetime1">
              <a:rPr lang="de-CH" smtClean="0"/>
              <a:t>18.06.2023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C4DB3-0846-4FED-B984-D21A081D71D5}" type="datetime1">
              <a:rPr lang="de-CH" smtClean="0"/>
              <a:t>18.06.2023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7BB9E-9D6C-4AA4-A017-BF50BA091A39}" type="datetime1">
              <a:rPr lang="de-CH" smtClean="0"/>
              <a:t>18.06.2023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6E0D0-E7F1-44C4-A255-186CB2D56CC7}" type="datetime1">
              <a:rPr lang="de-CH" smtClean="0"/>
              <a:t>18.06.2023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CH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7EB27-72B2-4BE8-B0F8-82609C360384}" type="datetime1">
              <a:rPr lang="de-CH" smtClean="0"/>
              <a:t>18.06.2023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EA6BB-6210-B742-9BEE-7ECD073DB2BB}" type="slidenum">
              <a:rPr lang="de-CH" smtClean="0"/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CH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44826" y="3591974"/>
            <a:ext cx="7772400" cy="1470025"/>
          </a:xfrm>
        </p:spPr>
        <p:txBody>
          <a:bodyPr/>
          <a:lstStyle/>
          <a:p>
            <a:r>
              <a:rPr lang="de-CH" dirty="0"/>
              <a:t>Pankreas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30626" y="5105400"/>
            <a:ext cx="6400800" cy="1752600"/>
          </a:xfrm>
        </p:spPr>
        <p:txBody>
          <a:bodyPr/>
          <a:lstStyle/>
          <a:p>
            <a:r>
              <a:rPr lang="de-CH" sz="2000" dirty="0"/>
              <a:t>Thomas Chlibec – Ultraschallzentrum Rorschach</a:t>
            </a:r>
          </a:p>
          <a:p>
            <a:r>
              <a:rPr lang="de-CH" sz="2000" dirty="0"/>
              <a:t>www.swisssono.ch</a:t>
            </a:r>
          </a:p>
          <a:p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A6C2E45-E96E-459A-8663-2E57710CF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858" y="274204"/>
            <a:ext cx="4649143" cy="352317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BF4943B-AD6E-4670-8D51-CCAE38F84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14" y="375147"/>
            <a:ext cx="2553728" cy="3808269"/>
          </a:xfrm>
          <a:prstGeom prst="rect">
            <a:avLst/>
          </a:prstGeom>
        </p:spPr>
      </p:pic>
      <p:pic>
        <p:nvPicPr>
          <p:cNvPr id="6" name="Picture 4" descr="durchsichtig Abdomen">
            <a:extLst>
              <a:ext uri="{FF2B5EF4-FFF2-40B4-BE49-F238E27FC236}">
                <a16:creationId xmlns:a16="http://schemas.microsoft.com/office/drawing/2014/main" id="{25B607D3-0FC3-4FC8-A527-CF8A1BD99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7999" y="274204"/>
            <a:ext cx="2753944" cy="4283913"/>
          </a:xfrm>
          <a:prstGeom prst="rect">
            <a:avLst/>
          </a:prstGeom>
          <a:noFill/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C1FD84D6-E233-4C5B-9702-4B1666228FFF}"/>
              </a:ext>
            </a:extLst>
          </p:cNvPr>
          <p:cNvSpPr>
            <a:spLocks/>
          </p:cNvSpPr>
          <p:nvPr/>
        </p:nvSpPr>
        <p:spPr bwMode="auto">
          <a:xfrm rot="20853028">
            <a:off x="1569126" y="2469887"/>
            <a:ext cx="1063048" cy="640328"/>
          </a:xfrm>
          <a:custGeom>
            <a:avLst/>
            <a:gdLst>
              <a:gd name="T0" fmla="*/ 12700 w 885"/>
              <a:gd name="T1" fmla="*/ 600075 h 529"/>
              <a:gd name="T2" fmla="*/ 12700 w 885"/>
              <a:gd name="T3" fmla="*/ 455612 h 529"/>
              <a:gd name="T4" fmla="*/ 85725 w 885"/>
              <a:gd name="T5" fmla="*/ 311150 h 529"/>
              <a:gd name="T6" fmla="*/ 301625 w 885"/>
              <a:gd name="T7" fmla="*/ 239712 h 529"/>
              <a:gd name="T8" fmla="*/ 588962 w 885"/>
              <a:gd name="T9" fmla="*/ 168275 h 529"/>
              <a:gd name="T10" fmla="*/ 733425 w 885"/>
              <a:gd name="T11" fmla="*/ 168275 h 529"/>
              <a:gd name="T12" fmla="*/ 877887 w 885"/>
              <a:gd name="T13" fmla="*/ 168275 h 529"/>
              <a:gd name="T14" fmla="*/ 1093787 w 885"/>
              <a:gd name="T15" fmla="*/ 168275 h 529"/>
              <a:gd name="T16" fmla="*/ 1165225 w 885"/>
              <a:gd name="T17" fmla="*/ 95250 h 529"/>
              <a:gd name="T18" fmla="*/ 1236662 w 885"/>
              <a:gd name="T19" fmla="*/ 23812 h 529"/>
              <a:gd name="T20" fmla="*/ 1381125 w 885"/>
              <a:gd name="T21" fmla="*/ 23812 h 529"/>
              <a:gd name="T22" fmla="*/ 1381125 w 885"/>
              <a:gd name="T23" fmla="*/ 168275 h 529"/>
              <a:gd name="T24" fmla="*/ 1309687 w 885"/>
              <a:gd name="T25" fmla="*/ 239712 h 529"/>
              <a:gd name="T26" fmla="*/ 1165225 w 885"/>
              <a:gd name="T27" fmla="*/ 311150 h 529"/>
              <a:gd name="T28" fmla="*/ 949325 w 885"/>
              <a:gd name="T29" fmla="*/ 384175 h 529"/>
              <a:gd name="T30" fmla="*/ 804862 w 885"/>
              <a:gd name="T31" fmla="*/ 384175 h 529"/>
              <a:gd name="T32" fmla="*/ 660400 w 885"/>
              <a:gd name="T33" fmla="*/ 455612 h 529"/>
              <a:gd name="T34" fmla="*/ 517525 w 885"/>
              <a:gd name="T35" fmla="*/ 528637 h 529"/>
              <a:gd name="T36" fmla="*/ 517525 w 885"/>
              <a:gd name="T37" fmla="*/ 671512 h 529"/>
              <a:gd name="T38" fmla="*/ 444500 w 885"/>
              <a:gd name="T39" fmla="*/ 815975 h 529"/>
              <a:gd name="T40" fmla="*/ 301625 w 885"/>
              <a:gd name="T41" fmla="*/ 815975 h 529"/>
              <a:gd name="T42" fmla="*/ 157162 w 885"/>
              <a:gd name="T43" fmla="*/ 815975 h 529"/>
              <a:gd name="T44" fmla="*/ 85725 w 885"/>
              <a:gd name="T45" fmla="*/ 744537 h 529"/>
              <a:gd name="T46" fmla="*/ 12700 w 885"/>
              <a:gd name="T47" fmla="*/ 600075 h 52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885"/>
              <a:gd name="T73" fmla="*/ 0 h 529"/>
              <a:gd name="T74" fmla="*/ 885 w 885"/>
              <a:gd name="T75" fmla="*/ 529 h 529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885" h="529">
                <a:moveTo>
                  <a:pt x="8" y="378"/>
                </a:moveTo>
                <a:cubicBezTo>
                  <a:pt x="0" y="348"/>
                  <a:pt x="0" y="317"/>
                  <a:pt x="8" y="287"/>
                </a:cubicBezTo>
                <a:cubicBezTo>
                  <a:pt x="16" y="257"/>
                  <a:pt x="24" y="219"/>
                  <a:pt x="54" y="196"/>
                </a:cubicBezTo>
                <a:cubicBezTo>
                  <a:pt x="84" y="173"/>
                  <a:pt x="137" y="166"/>
                  <a:pt x="190" y="151"/>
                </a:cubicBezTo>
                <a:cubicBezTo>
                  <a:pt x="243" y="136"/>
                  <a:pt x="326" y="113"/>
                  <a:pt x="371" y="106"/>
                </a:cubicBezTo>
                <a:cubicBezTo>
                  <a:pt x="416" y="99"/>
                  <a:pt x="432" y="106"/>
                  <a:pt x="462" y="106"/>
                </a:cubicBezTo>
                <a:cubicBezTo>
                  <a:pt x="492" y="106"/>
                  <a:pt x="515" y="106"/>
                  <a:pt x="553" y="106"/>
                </a:cubicBezTo>
                <a:cubicBezTo>
                  <a:pt x="591" y="106"/>
                  <a:pt x="659" y="114"/>
                  <a:pt x="689" y="106"/>
                </a:cubicBezTo>
                <a:cubicBezTo>
                  <a:pt x="719" y="98"/>
                  <a:pt x="719" y="75"/>
                  <a:pt x="734" y="60"/>
                </a:cubicBezTo>
                <a:cubicBezTo>
                  <a:pt x="749" y="45"/>
                  <a:pt x="756" y="22"/>
                  <a:pt x="779" y="15"/>
                </a:cubicBezTo>
                <a:cubicBezTo>
                  <a:pt x="802" y="8"/>
                  <a:pt x="855" y="0"/>
                  <a:pt x="870" y="15"/>
                </a:cubicBezTo>
                <a:cubicBezTo>
                  <a:pt x="885" y="30"/>
                  <a:pt x="877" y="83"/>
                  <a:pt x="870" y="106"/>
                </a:cubicBezTo>
                <a:cubicBezTo>
                  <a:pt x="863" y="129"/>
                  <a:pt x="848" y="136"/>
                  <a:pt x="825" y="151"/>
                </a:cubicBezTo>
                <a:cubicBezTo>
                  <a:pt x="802" y="166"/>
                  <a:pt x="772" y="181"/>
                  <a:pt x="734" y="196"/>
                </a:cubicBezTo>
                <a:cubicBezTo>
                  <a:pt x="696" y="211"/>
                  <a:pt x="636" y="234"/>
                  <a:pt x="598" y="242"/>
                </a:cubicBezTo>
                <a:cubicBezTo>
                  <a:pt x="560" y="250"/>
                  <a:pt x="537" y="235"/>
                  <a:pt x="507" y="242"/>
                </a:cubicBezTo>
                <a:cubicBezTo>
                  <a:pt x="477" y="249"/>
                  <a:pt x="446" y="272"/>
                  <a:pt x="416" y="287"/>
                </a:cubicBezTo>
                <a:cubicBezTo>
                  <a:pt x="386" y="302"/>
                  <a:pt x="341" y="310"/>
                  <a:pt x="326" y="333"/>
                </a:cubicBezTo>
                <a:cubicBezTo>
                  <a:pt x="311" y="356"/>
                  <a:pt x="334" y="393"/>
                  <a:pt x="326" y="423"/>
                </a:cubicBezTo>
                <a:cubicBezTo>
                  <a:pt x="318" y="453"/>
                  <a:pt x="303" y="499"/>
                  <a:pt x="280" y="514"/>
                </a:cubicBezTo>
                <a:cubicBezTo>
                  <a:pt x="257" y="529"/>
                  <a:pt x="220" y="514"/>
                  <a:pt x="190" y="514"/>
                </a:cubicBezTo>
                <a:cubicBezTo>
                  <a:pt x="160" y="514"/>
                  <a:pt x="122" y="521"/>
                  <a:pt x="99" y="514"/>
                </a:cubicBezTo>
                <a:cubicBezTo>
                  <a:pt x="76" y="507"/>
                  <a:pt x="69" y="484"/>
                  <a:pt x="54" y="469"/>
                </a:cubicBezTo>
                <a:cubicBezTo>
                  <a:pt x="39" y="454"/>
                  <a:pt x="16" y="408"/>
                  <a:pt x="8" y="378"/>
                </a:cubicBezTo>
                <a:close/>
              </a:path>
            </a:pathLst>
          </a:custGeom>
          <a:solidFill>
            <a:schemeClr val="accent1">
              <a:alpha val="45882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de-DE" altLang="de-DE" sz="1800"/>
          </a:p>
        </p:txBody>
      </p:sp>
    </p:spTree>
    <p:extLst>
      <p:ext uri="{BB962C8B-B14F-4D97-AF65-F5344CB8AC3E}">
        <p14:creationId xmlns:p14="http://schemas.microsoft.com/office/powerpoint/2010/main" val="177373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EAABD550-17C8-4E59-8560-30B125030D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dirty="0"/>
              <a:t>Pankreas Untersuchungsgang III</a:t>
            </a:r>
          </a:p>
        </p:txBody>
      </p:sp>
      <p:pic>
        <p:nvPicPr>
          <p:cNvPr id="23555" name="Picture 3" descr="Pankreas li Flanke">
            <a:extLst>
              <a:ext uri="{FF2B5EF4-FFF2-40B4-BE49-F238E27FC236}">
                <a16:creationId xmlns:a16="http://schemas.microsoft.com/office/drawing/2014/main" id="{767EAE5B-E8E7-498F-84E1-1F4FC15B7C3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341438"/>
            <a:ext cx="6335713" cy="3905250"/>
          </a:xfrm>
          <a:noFill/>
        </p:spPr>
      </p:pic>
      <p:pic>
        <p:nvPicPr>
          <p:cNvPr id="23556" name="Picture 4" descr="Körper und Niere">
            <a:extLst>
              <a:ext uri="{FF2B5EF4-FFF2-40B4-BE49-F238E27FC236}">
                <a16:creationId xmlns:a16="http://schemas.microsoft.com/office/drawing/2014/main" id="{6B429770-BE82-4198-BCC5-032AEB06CBC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5963" y="3213100"/>
            <a:ext cx="3132137" cy="2403475"/>
          </a:xfrm>
          <a:noFill/>
        </p:spPr>
      </p:pic>
      <p:sp>
        <p:nvSpPr>
          <p:cNvPr id="23557" name="Line 5">
            <a:extLst>
              <a:ext uri="{FF2B5EF4-FFF2-40B4-BE49-F238E27FC236}">
                <a16:creationId xmlns:a16="http://schemas.microsoft.com/office/drawing/2014/main" id="{00FE991E-8EEE-4814-8B68-CBBF775451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85113" y="4005263"/>
            <a:ext cx="0" cy="5762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EAABD550-17C8-4E59-8560-30B125030D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dirty="0"/>
              <a:t>Pankreas Untersuchungsgang III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9153079-8B81-4F54-BCAE-C2259A66B2C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7801" y="1205346"/>
            <a:ext cx="6440195" cy="4062846"/>
          </a:xfrm>
        </p:spPr>
      </p:pic>
      <p:pic>
        <p:nvPicPr>
          <p:cNvPr id="23556" name="Picture 4" descr="Körper und Niere">
            <a:extLst>
              <a:ext uri="{FF2B5EF4-FFF2-40B4-BE49-F238E27FC236}">
                <a16:creationId xmlns:a16="http://schemas.microsoft.com/office/drawing/2014/main" id="{6B429770-BE82-4198-BCC5-032AEB06CBC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91497" y="2968782"/>
            <a:ext cx="3132137" cy="2403475"/>
          </a:xfrm>
          <a:noFill/>
        </p:spPr>
      </p:pic>
      <p:sp>
        <p:nvSpPr>
          <p:cNvPr id="23557" name="Line 5">
            <a:extLst>
              <a:ext uri="{FF2B5EF4-FFF2-40B4-BE49-F238E27FC236}">
                <a16:creationId xmlns:a16="http://schemas.microsoft.com/office/drawing/2014/main" id="{00FE991E-8EEE-4814-8B68-CBBF775451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28072" y="3429000"/>
            <a:ext cx="0" cy="5762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3403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BC88DDA1-C7D4-4C97-AA76-B5F62A9BBB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dirty="0"/>
              <a:t>Pankreas </a:t>
            </a:r>
            <a:r>
              <a:rPr lang="de-CH" altLang="de-DE" dirty="0" err="1"/>
              <a:t>Sono</a:t>
            </a:r>
            <a:r>
              <a:rPr lang="de-CH" altLang="de-DE" dirty="0"/>
              <a:t> </a:t>
            </a:r>
            <a:r>
              <a:rPr lang="de-DE" altLang="de-DE" dirty="0"/>
              <a:t>Normalbefund</a:t>
            </a:r>
            <a:endParaRPr lang="de-CH" altLang="de-DE" dirty="0"/>
          </a:p>
        </p:txBody>
      </p:sp>
      <p:pic>
        <p:nvPicPr>
          <p:cNvPr id="25603" name="Picture 3" descr="pankreaslipomatose">
            <a:extLst>
              <a:ext uri="{FF2B5EF4-FFF2-40B4-BE49-F238E27FC236}">
                <a16:creationId xmlns:a16="http://schemas.microsoft.com/office/drawing/2014/main" id="{0246C270-AD1E-469D-9E76-52CE740ABF1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7281" y="3833313"/>
            <a:ext cx="3649519" cy="2750049"/>
          </a:xfrm>
          <a:noFill/>
        </p:spPr>
      </p:pic>
      <p:sp>
        <p:nvSpPr>
          <p:cNvPr id="25604" name="Text Box 4">
            <a:extLst>
              <a:ext uri="{FF2B5EF4-FFF2-40B4-BE49-F238E27FC236}">
                <a16:creationId xmlns:a16="http://schemas.microsoft.com/office/drawing/2014/main" id="{DB9BA14D-3E13-45FF-BCA6-3FFB327A1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881063"/>
            <a:ext cx="6468181" cy="129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CH" altLang="de-DE" sz="1600" u="sng" dirty="0" err="1"/>
              <a:t>Echogenität</a:t>
            </a:r>
            <a:r>
              <a:rPr lang="de-CH" altLang="de-DE" sz="1600" u="sng" dirty="0"/>
              <a:t> altersabhängig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de-CH" altLang="de-DE" sz="1600" dirty="0"/>
              <a:t> Bei jungen und schlanken Patienten </a:t>
            </a:r>
            <a:r>
              <a:rPr lang="de-CH" altLang="de-DE" sz="1600" u="sng" dirty="0" err="1"/>
              <a:t>echoarm</a:t>
            </a:r>
            <a:endParaRPr lang="de-CH" altLang="de-DE" sz="1600" u="sng" dirty="0"/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de-CH" altLang="de-DE" sz="1600" dirty="0"/>
              <a:t> Mit zunehmendem Alter oder bei Adipositas </a:t>
            </a:r>
            <a:r>
              <a:rPr lang="de-CH" altLang="de-DE" sz="1600" u="sng" dirty="0"/>
              <a:t>echoreich</a:t>
            </a:r>
            <a:r>
              <a:rPr lang="de-CH" altLang="de-DE" sz="1600" dirty="0"/>
              <a:t> (Lipomatose</a:t>
            </a:r>
            <a:r>
              <a:rPr lang="de-CH" altLang="de-DE" sz="1800" dirty="0"/>
              <a:t>)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de-CH" altLang="de-DE" sz="1800" dirty="0"/>
          </a:p>
        </p:txBody>
      </p:sp>
      <p:pic>
        <p:nvPicPr>
          <p:cNvPr id="25605" name="Picture 5" descr="27_06_2006_20_32_45_6">
            <a:extLst>
              <a:ext uri="{FF2B5EF4-FFF2-40B4-BE49-F238E27FC236}">
                <a16:creationId xmlns:a16="http://schemas.microsoft.com/office/drawing/2014/main" id="{E10E5088-34A0-4D8E-A327-78FB09A4E0A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1272" y="3833312"/>
            <a:ext cx="3753398" cy="2750049"/>
          </a:xfrm>
          <a:noFill/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AA7E4D3-CC81-469E-BEAB-347F9384E1B5}"/>
              </a:ext>
            </a:extLst>
          </p:cNvPr>
          <p:cNvSpPr txBox="1"/>
          <p:nvPr/>
        </p:nvSpPr>
        <p:spPr>
          <a:xfrm>
            <a:off x="592138" y="1893737"/>
            <a:ext cx="4572000" cy="169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de-CH" altLang="de-DE" sz="1800" dirty="0"/>
              <a:t>Beurteilungskriterien: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de-CH" altLang="de-DE" sz="1800" dirty="0"/>
              <a:t>Grösse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de-CH" altLang="de-DE" sz="1800" dirty="0"/>
              <a:t>Kontur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de-CH" altLang="de-DE" sz="1800" dirty="0"/>
              <a:t>Struktur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de-CH" altLang="de-DE" sz="1800" dirty="0"/>
              <a:t>Begleitphänomene, Ductus </a:t>
            </a:r>
            <a:r>
              <a:rPr lang="de-CH" altLang="de-DE" sz="1800" dirty="0" err="1"/>
              <a:t>wirsungianus</a:t>
            </a:r>
            <a:endParaRPr lang="de-CH" altLang="de-DE" sz="18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29DB377-4AFB-4D8D-8140-6829E0D96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7281" y="1883300"/>
            <a:ext cx="3649520" cy="239219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A9166A07-848A-4A78-BE8F-5E88C97F57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dirty="0"/>
              <a:t>Pathologien</a:t>
            </a:r>
          </a:p>
        </p:txBody>
      </p:sp>
      <p:sp>
        <p:nvSpPr>
          <p:cNvPr id="27651" name="Text Box 4">
            <a:extLst>
              <a:ext uri="{FF2B5EF4-FFF2-40B4-BE49-F238E27FC236}">
                <a16:creationId xmlns:a16="http://schemas.microsoft.com/office/drawing/2014/main" id="{5F26E1B9-4591-444F-BC8F-B99636180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613" y="1208296"/>
            <a:ext cx="5480988" cy="236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CH" altLang="de-DE" sz="1800" dirty="0">
                <a:solidFill>
                  <a:srgbClr val="C00000"/>
                </a:solidFill>
              </a:rPr>
              <a:t>Entzündliche Pankreasveränderungen </a:t>
            </a:r>
            <a:r>
              <a:rPr lang="de-CH" altLang="de-DE" sz="1800" dirty="0"/>
              <a:t>(Aufbaukurs)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de-CH" altLang="de-DE" sz="1800" dirty="0"/>
              <a:t> Akute Pankreatitis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de-CH" altLang="de-DE" sz="1800" dirty="0"/>
              <a:t> Chronische Pankreatitis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de-CH" altLang="de-DE" sz="1800" dirty="0"/>
              <a:t> Komplikationen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de-CH" altLang="de-DE" sz="1800" dirty="0"/>
              <a:t> Ursachen?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de-CH" altLang="de-DE" sz="1800" dirty="0"/>
              <a:t>Verschlussikterus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de-CH" altLang="de-DE" sz="1800" dirty="0" err="1"/>
              <a:t>Dil</a:t>
            </a:r>
            <a:r>
              <a:rPr lang="de-CH" altLang="de-DE" sz="1800" dirty="0"/>
              <a:t>. des </a:t>
            </a:r>
            <a:r>
              <a:rPr lang="de-CH" altLang="de-DE" sz="1800" dirty="0" err="1"/>
              <a:t>D.Wirsungianus</a:t>
            </a:r>
            <a:r>
              <a:rPr lang="de-CH" altLang="de-DE" sz="1800" dirty="0"/>
              <a:t> (Stein?)</a:t>
            </a:r>
          </a:p>
        </p:txBody>
      </p:sp>
      <p:sp>
        <p:nvSpPr>
          <p:cNvPr id="27652" name="Text Box 5">
            <a:extLst>
              <a:ext uri="{FF2B5EF4-FFF2-40B4-BE49-F238E27FC236}">
                <a16:creationId xmlns:a16="http://schemas.microsoft.com/office/drawing/2014/main" id="{9E0CC4D7-10A8-4D91-9F08-D9EE707D3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755" y="3747929"/>
            <a:ext cx="3509294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2" eaLnBrk="1" hangingPunct="1">
              <a:spcBef>
                <a:spcPct val="20000"/>
              </a:spcBef>
              <a:buFontTx/>
              <a:buChar char="•"/>
            </a:pPr>
            <a:r>
              <a:rPr lang="de-CH" altLang="de-DE" sz="1800" dirty="0"/>
              <a:t> Begleitveränderungen</a:t>
            </a:r>
          </a:p>
          <a:p>
            <a:pPr lvl="3" eaLnBrk="1" hangingPunct="1">
              <a:spcBef>
                <a:spcPct val="20000"/>
              </a:spcBef>
              <a:buFontTx/>
              <a:buChar char="•"/>
            </a:pPr>
            <a:r>
              <a:rPr lang="de-CH" altLang="de-DE" sz="1800" dirty="0"/>
              <a:t>Aszites</a:t>
            </a:r>
          </a:p>
          <a:p>
            <a:pPr lvl="3" eaLnBrk="1" hangingPunct="1">
              <a:spcBef>
                <a:spcPct val="20000"/>
              </a:spcBef>
              <a:buFontTx/>
              <a:buChar char="•"/>
            </a:pPr>
            <a:r>
              <a:rPr lang="de-CH" altLang="de-DE" sz="1800" dirty="0"/>
              <a:t>Pleuraerguss</a:t>
            </a:r>
          </a:p>
        </p:txBody>
      </p:sp>
      <p:sp>
        <p:nvSpPr>
          <p:cNvPr id="27653" name="Text Box 6">
            <a:extLst>
              <a:ext uri="{FF2B5EF4-FFF2-40B4-BE49-F238E27FC236}">
                <a16:creationId xmlns:a16="http://schemas.microsoft.com/office/drawing/2014/main" id="{7675C630-27E5-4EED-A2F6-3A829FAF2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613" y="5644338"/>
            <a:ext cx="37112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CH" altLang="de-DE" sz="1800" dirty="0">
                <a:solidFill>
                  <a:srgbClr val="C00000"/>
                </a:solidFill>
              </a:rPr>
              <a:t>Pankreastumoren</a:t>
            </a:r>
            <a:r>
              <a:rPr lang="de-CH" altLang="de-DE" sz="1800" dirty="0"/>
              <a:t> (Abschlusskurs)</a:t>
            </a:r>
          </a:p>
        </p:txBody>
      </p:sp>
      <p:sp>
        <p:nvSpPr>
          <p:cNvPr id="27654" name="Text Box 7">
            <a:extLst>
              <a:ext uri="{FF2B5EF4-FFF2-40B4-BE49-F238E27FC236}">
                <a16:creationId xmlns:a16="http://schemas.microsoft.com/office/drawing/2014/main" id="{0F99506B-8968-490D-B100-D49CD7DFB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633" y="6115712"/>
            <a:ext cx="45353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de-CH" altLang="de-DE" sz="1800" dirty="0"/>
              <a:t> Karzinome, endokrin aktive Tu, Adenome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A384C7-A4F7-4780-BC44-EAD2F9F68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409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 dirty="0"/>
              <a:t>Pankreatitis akut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BE253A5D-5B96-4644-ADFB-6E9EA732BE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2412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e-DE" sz="2000" dirty="0" err="1"/>
              <a:t>Sonografische</a:t>
            </a:r>
            <a:r>
              <a:rPr lang="de-DE" sz="2000" dirty="0"/>
              <a:t> Zeichen fehlen oft</a:t>
            </a:r>
          </a:p>
          <a:p>
            <a:pPr>
              <a:lnSpc>
                <a:spcPct val="90000"/>
              </a:lnSpc>
            </a:pPr>
            <a:r>
              <a:rPr lang="de-DE" sz="2000" dirty="0"/>
              <a:t>Unschärfe der Organgrenzen? </a:t>
            </a:r>
            <a:r>
              <a:rPr lang="de-DE" sz="2000" dirty="0" err="1"/>
              <a:t>Hypoechogene</a:t>
            </a:r>
            <a:r>
              <a:rPr lang="de-DE" sz="2000" dirty="0"/>
              <a:t> Veränderung? Dickenzunahme?</a:t>
            </a:r>
          </a:p>
          <a:p>
            <a:pPr>
              <a:lnSpc>
                <a:spcPct val="90000"/>
              </a:lnSpc>
            </a:pPr>
            <a:r>
              <a:rPr lang="de-DE" sz="2000" dirty="0"/>
              <a:t>Komplikationen: Exsudation in die Bursa Omentalis?</a:t>
            </a:r>
          </a:p>
          <a:p>
            <a:pPr>
              <a:lnSpc>
                <a:spcPct val="90000"/>
              </a:lnSpc>
            </a:pPr>
            <a:r>
              <a:rPr lang="de-DE" sz="2000" dirty="0"/>
              <a:t>DHC?, Ductus </a:t>
            </a:r>
            <a:r>
              <a:rPr lang="de-DE" sz="2000" dirty="0" err="1"/>
              <a:t>wirsungianus</a:t>
            </a:r>
            <a:r>
              <a:rPr lang="de-DE" sz="2000" dirty="0"/>
              <a:t>?</a:t>
            </a:r>
          </a:p>
          <a:p>
            <a:pPr>
              <a:lnSpc>
                <a:spcPct val="90000"/>
              </a:lnSpc>
            </a:pPr>
            <a:r>
              <a:rPr lang="de-DE" sz="2000" dirty="0"/>
              <a:t>Kalk?</a:t>
            </a:r>
          </a:p>
          <a:p>
            <a:pPr>
              <a:lnSpc>
                <a:spcPct val="90000"/>
              </a:lnSpc>
            </a:pPr>
            <a:r>
              <a:rPr lang="de-DE" sz="2000" dirty="0"/>
              <a:t>Morison </a:t>
            </a:r>
            <a:r>
              <a:rPr lang="de-DE" sz="2000" dirty="0" err="1"/>
              <a:t>pouch</a:t>
            </a:r>
            <a:r>
              <a:rPr lang="de-DE" sz="2000" dirty="0"/>
              <a:t>? Pleuraergüsse? Abszedierung? </a:t>
            </a:r>
            <a:r>
              <a:rPr lang="de-DE" sz="2000" dirty="0" err="1"/>
              <a:t>Duodenalwandverdickung</a:t>
            </a:r>
            <a:r>
              <a:rPr lang="de-DE" sz="2000" dirty="0"/>
              <a:t>? Pseudozysten?</a:t>
            </a:r>
          </a:p>
          <a:p>
            <a:pPr>
              <a:lnSpc>
                <a:spcPct val="90000"/>
              </a:lnSpc>
            </a:pPr>
            <a:r>
              <a:rPr lang="de-DE" sz="2000" dirty="0"/>
              <a:t>Diagnose: Klinik, Labor, CT</a:t>
            </a:r>
          </a:p>
        </p:txBody>
      </p:sp>
      <p:pic>
        <p:nvPicPr>
          <p:cNvPr id="5" name="Picture 3" descr="AnatomiePankreas akutsgum002">
            <a:extLst>
              <a:ext uri="{FF2B5EF4-FFF2-40B4-BE49-F238E27FC236}">
                <a16:creationId xmlns:a16="http://schemas.microsoft.com/office/drawing/2014/main" id="{DC6A651D-5C6C-4C73-A740-9796EADAF1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9" b="8367"/>
          <a:stretch/>
        </p:blipFill>
        <p:spPr>
          <a:xfrm>
            <a:off x="4880472" y="1600200"/>
            <a:ext cx="3806328" cy="4525963"/>
          </a:xfrm>
          <a:prstGeom prst="rect">
            <a:avLst/>
          </a:prstGeom>
          <a:noFill/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54DCC03-4A46-40D4-8C7B-092C63B4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T. Chlibec - Ultraschallzentrum Rorschach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43579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DBD8DD-9C2B-4B16-AA78-ACB34689E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Pankreatitis akut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0D5B5988-900A-4DF9-B8E1-2281B5CCC4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5941" y="892331"/>
            <a:ext cx="8072117" cy="2655100"/>
          </a:xfrm>
        </p:spPr>
      </p:pic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88FEDCF4-998C-43CB-8089-0FFE456623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5941" y="3651024"/>
            <a:ext cx="8091102" cy="2518421"/>
          </a:xfr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0090CC-125C-4CB0-A433-C9C283053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82568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CE4466D6-36E2-4D5A-95E7-6FFB1BA16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4099"/>
          </a:xfrm>
        </p:spPr>
        <p:txBody>
          <a:bodyPr/>
          <a:lstStyle/>
          <a:p>
            <a:r>
              <a:rPr lang="en-US" dirty="0" err="1"/>
              <a:t>Pankreatitis</a:t>
            </a:r>
            <a:r>
              <a:rPr lang="en-US" dirty="0"/>
              <a:t> </a:t>
            </a:r>
            <a:r>
              <a:rPr lang="en-US" dirty="0" err="1"/>
              <a:t>akut</a:t>
            </a:r>
            <a:endParaRPr lang="en-US" dirty="0"/>
          </a:p>
        </p:txBody>
      </p:sp>
      <p:pic>
        <p:nvPicPr>
          <p:cNvPr id="11" name="Inhaltsplatzhalter 10" descr="Ein Bild, das Text, Axt enthält.&#10;&#10;Automatisch generierte Beschreibung">
            <a:extLst>
              <a:ext uri="{FF2B5EF4-FFF2-40B4-BE49-F238E27FC236}">
                <a16:creationId xmlns:a16="http://schemas.microsoft.com/office/drawing/2014/main" id="{4ABF7ACD-6C7C-4153-A613-5E5219D210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195" b="842"/>
          <a:stretch/>
        </p:blipFill>
        <p:spPr>
          <a:xfrm>
            <a:off x="457200" y="1600200"/>
            <a:ext cx="8229600" cy="4525963"/>
          </a:xfrm>
          <a:noFill/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543C9C-89DB-4311-B766-F5B68B6B5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T. Chlibec - Ultraschallzentrum Rorschach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66707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34DEEF-04B0-4CB5-BC62-FDCCF59DA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Pankreatitis akut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65C33C5C-4F0B-41E5-91FB-DB638465CD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5085" y="1309562"/>
            <a:ext cx="4969429" cy="4525963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74D97BD-3BFB-4C2B-A0A1-D014416B7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7" name="Inhaltsplatzhalter 10" descr="Ein Bild, das Text, Axt enthält.&#10;&#10;Automatisch generierte Beschreibung">
            <a:extLst>
              <a:ext uri="{FF2B5EF4-FFF2-40B4-BE49-F238E27FC236}">
                <a16:creationId xmlns:a16="http://schemas.microsoft.com/office/drawing/2014/main" id="{725BEA6C-5DBD-410D-B0EB-51E689FC35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95" b="842"/>
          <a:stretch/>
        </p:blipFill>
        <p:spPr>
          <a:xfrm>
            <a:off x="537210" y="2223962"/>
            <a:ext cx="4904276" cy="26971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3500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EAA262-3C77-461B-9327-FB9109207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Pankreatitis akut II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35268687-2B73-4993-A8A1-C149F7AAC0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244" y="1047041"/>
            <a:ext cx="5027111" cy="3403773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BA52DA6-BE65-4DE6-85F3-B807821CB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4BA0024-FC61-4AC1-AD6E-2437D2ADB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032" y="2942077"/>
            <a:ext cx="4862531" cy="340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76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4F908C-14E4-4EC6-B495-606BF734D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Pankreatitis akut</a:t>
            </a:r>
          </a:p>
        </p:txBody>
      </p:sp>
      <p:pic>
        <p:nvPicPr>
          <p:cNvPr id="6" name="Inhaltsplatzhalter 5" descr="Ein Bild, das schwarz enthält.&#10;&#10;Automatisch generierte Beschreibung">
            <a:extLst>
              <a:ext uri="{FF2B5EF4-FFF2-40B4-BE49-F238E27FC236}">
                <a16:creationId xmlns:a16="http://schemas.microsoft.com/office/drawing/2014/main" id="{6843E793-0263-4947-87B4-33EA667CE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9238" y="1600200"/>
            <a:ext cx="5945523" cy="4525963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804303-59C6-4151-9A3F-3C3DE08E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25480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44826" y="3591974"/>
            <a:ext cx="7772400" cy="1470025"/>
          </a:xfrm>
        </p:spPr>
        <p:txBody>
          <a:bodyPr/>
          <a:lstStyle/>
          <a:p>
            <a:r>
              <a:rPr lang="de-CH" dirty="0"/>
              <a:t>Pankreas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30626" y="5105400"/>
            <a:ext cx="6400800" cy="1752600"/>
          </a:xfrm>
        </p:spPr>
        <p:txBody>
          <a:bodyPr/>
          <a:lstStyle/>
          <a:p>
            <a:r>
              <a:rPr lang="de-CH" sz="2000" dirty="0"/>
              <a:t>Thomas Chlibec – Ultraschallzentrum Rorschach</a:t>
            </a:r>
          </a:p>
          <a:p>
            <a:r>
              <a:rPr lang="de-CH" sz="2000" dirty="0"/>
              <a:t>www.swisssono.ch</a:t>
            </a:r>
          </a:p>
          <a:p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A6C2E45-E96E-459A-8663-2E57710CF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859" y="375147"/>
            <a:ext cx="4649143" cy="352317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BF4943B-AD6E-4670-8D51-CCAE38F84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50" y="392648"/>
            <a:ext cx="2737656" cy="408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19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1E1318FA-91F3-4863-8280-F7FBBC7672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/>
              <a:t> Akute Pankreatitis</a:t>
            </a:r>
          </a:p>
        </p:txBody>
      </p:sp>
      <p:pic>
        <p:nvPicPr>
          <p:cNvPr id="33795" name="Picture 3" descr="Pankreatitis kopf akut">
            <a:extLst>
              <a:ext uri="{FF2B5EF4-FFF2-40B4-BE49-F238E27FC236}">
                <a16:creationId xmlns:a16="http://schemas.microsoft.com/office/drawing/2014/main" id="{F2E0F3A9-A07F-4E65-B4C5-977A3DD7F9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908050"/>
            <a:ext cx="6985000" cy="5092700"/>
          </a:xfr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25A6085B-EC0C-49FC-8ECD-7DA63C23FF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/>
              <a:t>Akute exsudative Pankreatitis</a:t>
            </a:r>
          </a:p>
        </p:txBody>
      </p:sp>
      <p:pic>
        <p:nvPicPr>
          <p:cNvPr id="31747" name="Picture 3" descr="Pankreatitis akut ödem">
            <a:extLst>
              <a:ext uri="{FF2B5EF4-FFF2-40B4-BE49-F238E27FC236}">
                <a16:creationId xmlns:a16="http://schemas.microsoft.com/office/drawing/2014/main" id="{29D28A50-E19D-4BFB-8DE1-C1AFC5A005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981075"/>
            <a:ext cx="6697662" cy="5346700"/>
          </a:xfr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4A73E3E0-823F-4687-BABF-A8013E0574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/>
              <a:t>Akute ödematöse Pankreatitis</a:t>
            </a:r>
            <a:br>
              <a:rPr lang="de-CH" altLang="de-DE"/>
            </a:br>
            <a:endParaRPr lang="de-CH" altLang="de-DE"/>
          </a:p>
        </p:txBody>
      </p:sp>
      <p:pic>
        <p:nvPicPr>
          <p:cNvPr id="32771" name="Picture 3" descr="pankreatitis akut">
            <a:extLst>
              <a:ext uri="{FF2B5EF4-FFF2-40B4-BE49-F238E27FC236}">
                <a16:creationId xmlns:a16="http://schemas.microsoft.com/office/drawing/2014/main" id="{9ECC597B-2F59-47F4-B23A-F8D7B011AF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908050"/>
            <a:ext cx="6769100" cy="4979988"/>
          </a:xfr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F546B1A2-E7F7-45EA-BD10-83CA9A6DAA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/>
              <a:t>Pankreaspseudozyste</a:t>
            </a:r>
          </a:p>
        </p:txBody>
      </p:sp>
      <p:pic>
        <p:nvPicPr>
          <p:cNvPr id="34819" name="Picture 3" descr="Pankreaspseudozyste">
            <a:extLst>
              <a:ext uri="{FF2B5EF4-FFF2-40B4-BE49-F238E27FC236}">
                <a16:creationId xmlns:a16="http://schemas.microsoft.com/office/drawing/2014/main" id="{B41A538F-B480-4A55-BAFD-44ECE18F13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981075"/>
            <a:ext cx="7200900" cy="5226050"/>
          </a:xfr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4C5E29ED-1EC1-4C3F-A43F-F87EB28E62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dirty="0"/>
              <a:t>Pankreatitis</a:t>
            </a:r>
          </a:p>
        </p:txBody>
      </p:sp>
      <p:sp>
        <p:nvSpPr>
          <p:cNvPr id="28675" name="Text Box 3">
            <a:extLst>
              <a:ext uri="{FF2B5EF4-FFF2-40B4-BE49-F238E27FC236}">
                <a16:creationId xmlns:a16="http://schemas.microsoft.com/office/drawing/2014/main" id="{F3514ED4-BC1E-4024-969D-7854AC5D4E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908050"/>
            <a:ext cx="8229600" cy="2449513"/>
          </a:xfrm>
          <a:noFill/>
        </p:spPr>
        <p:txBody>
          <a:bodyPr/>
          <a:lstStyle/>
          <a:p>
            <a:pPr algn="ctr" eaLnBrk="1" hangingPunct="1">
              <a:buFontTx/>
              <a:buNone/>
            </a:pPr>
            <a:endParaRPr lang="de-CH" altLang="de-DE" sz="1600" u="sng" dirty="0">
              <a:solidFill>
                <a:srgbClr val="66FF33"/>
              </a:solidFill>
            </a:endParaRPr>
          </a:p>
        </p:txBody>
      </p:sp>
      <p:sp>
        <p:nvSpPr>
          <p:cNvPr id="28676" name="Text Box 4">
            <a:extLst>
              <a:ext uri="{FF2B5EF4-FFF2-40B4-BE49-F238E27FC236}">
                <a16:creationId xmlns:a16="http://schemas.microsoft.com/office/drawing/2014/main" id="{8E35E6F4-AED9-4C63-8031-D9E69FC5A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1576388"/>
            <a:ext cx="2635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de-DE" altLang="de-DE" sz="1800">
              <a:solidFill>
                <a:schemeClr val="bg1"/>
              </a:solidFill>
            </a:endParaRPr>
          </a:p>
        </p:txBody>
      </p:sp>
      <p:sp>
        <p:nvSpPr>
          <p:cNvPr id="28677" name="Text Box 5">
            <a:extLst>
              <a:ext uri="{FF2B5EF4-FFF2-40B4-BE49-F238E27FC236}">
                <a16:creationId xmlns:a16="http://schemas.microsoft.com/office/drawing/2014/main" id="{310F9BD3-ECE8-4F24-8ACE-8E4648EAF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1484313"/>
            <a:ext cx="5267325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de-CH" altLang="de-DE" sz="1800" dirty="0"/>
              <a:t>Gallenwegserkrankungen 45%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de-CH" altLang="de-DE" sz="1800" dirty="0"/>
              <a:t>C2 35%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de-CH" altLang="de-DE" sz="1800" dirty="0"/>
              <a:t>Idiopathisch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de-CH" altLang="de-DE" sz="1800" dirty="0"/>
              <a:t>Hereditär, medikamentös (2%), seltene Ursachen</a:t>
            </a:r>
          </a:p>
        </p:txBody>
      </p:sp>
      <p:sp>
        <p:nvSpPr>
          <p:cNvPr id="28678" name="Text Box 6">
            <a:extLst>
              <a:ext uri="{FF2B5EF4-FFF2-40B4-BE49-F238E27FC236}">
                <a16:creationId xmlns:a16="http://schemas.microsoft.com/office/drawing/2014/main" id="{A3B282B3-812B-4517-8089-8C6714A42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106" y="1444108"/>
            <a:ext cx="8419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de-CH" altLang="de-DE" sz="1800" dirty="0"/>
              <a:t> Akut:</a:t>
            </a:r>
          </a:p>
        </p:txBody>
      </p:sp>
      <p:sp>
        <p:nvSpPr>
          <p:cNvPr id="28679" name="Text Box 7">
            <a:extLst>
              <a:ext uri="{FF2B5EF4-FFF2-40B4-BE49-F238E27FC236}">
                <a16:creationId xmlns:a16="http://schemas.microsoft.com/office/drawing/2014/main" id="{5E94DA8C-A846-4615-B7C2-C63D7BED9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2997200"/>
            <a:ext cx="5965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de-CH" altLang="de-DE" sz="1800" dirty="0"/>
              <a:t>Ödem, Nekrose, Blutung, Fettgewebsnekrose, Exsudate</a:t>
            </a:r>
          </a:p>
        </p:txBody>
      </p:sp>
      <p:sp>
        <p:nvSpPr>
          <p:cNvPr id="28680" name="Text Box 8">
            <a:extLst>
              <a:ext uri="{FF2B5EF4-FFF2-40B4-BE49-F238E27FC236}">
                <a16:creationId xmlns:a16="http://schemas.microsoft.com/office/drawing/2014/main" id="{B1674095-D68F-4816-8F7C-6B809C692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3429000"/>
            <a:ext cx="6194425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de-CH" altLang="de-DE" sz="1800" dirty="0"/>
              <a:t>Komplikationen: Schock, Blutung, Thrombosen, Abszesse,</a:t>
            </a:r>
          </a:p>
          <a:p>
            <a:pPr eaLnBrk="1" hangingPunct="1">
              <a:spcBef>
                <a:spcPct val="20000"/>
              </a:spcBef>
            </a:pPr>
            <a:r>
              <a:rPr lang="de-CH" altLang="de-DE" sz="1800" dirty="0"/>
              <a:t>	Pseudozysten</a:t>
            </a:r>
          </a:p>
        </p:txBody>
      </p:sp>
      <p:sp>
        <p:nvSpPr>
          <p:cNvPr id="28681" name="Line 9">
            <a:extLst>
              <a:ext uri="{FF2B5EF4-FFF2-40B4-BE49-F238E27FC236}">
                <a16:creationId xmlns:a16="http://schemas.microsoft.com/office/drawing/2014/main" id="{22C7D832-65B5-4006-885C-F607B0A833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84213" y="3213100"/>
            <a:ext cx="5746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82" name="Line 10">
            <a:extLst>
              <a:ext uri="{FF2B5EF4-FFF2-40B4-BE49-F238E27FC236}">
                <a16:creationId xmlns:a16="http://schemas.microsoft.com/office/drawing/2014/main" id="{998991AB-3594-4CDE-BFFC-5AF0BB5D560D}"/>
              </a:ext>
            </a:extLst>
          </p:cNvPr>
          <p:cNvSpPr>
            <a:spLocks noChangeShapeType="1"/>
          </p:cNvSpPr>
          <p:nvPr/>
        </p:nvSpPr>
        <p:spPr bwMode="auto">
          <a:xfrm>
            <a:off x="684213" y="3644900"/>
            <a:ext cx="5746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83" name="Text Box 11">
            <a:extLst>
              <a:ext uri="{FF2B5EF4-FFF2-40B4-BE49-F238E27FC236}">
                <a16:creationId xmlns:a16="http://schemas.microsoft.com/office/drawing/2014/main" id="{CE1E65A8-C948-43DE-8487-C73BCF235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292600"/>
            <a:ext cx="13805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de-CH" altLang="de-DE" sz="1800" dirty="0"/>
              <a:t> chronisch:</a:t>
            </a:r>
          </a:p>
        </p:txBody>
      </p:sp>
      <p:sp>
        <p:nvSpPr>
          <p:cNvPr id="28684" name="Text Box 12">
            <a:extLst>
              <a:ext uri="{FF2B5EF4-FFF2-40B4-BE49-F238E27FC236}">
                <a16:creationId xmlns:a16="http://schemas.microsoft.com/office/drawing/2014/main" id="{A1596F26-16E4-4DB8-9AEE-6391A3266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975" y="3952875"/>
            <a:ext cx="2635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de-DE" altLang="de-DE" sz="1800">
              <a:solidFill>
                <a:schemeClr val="bg1"/>
              </a:solidFill>
            </a:endParaRPr>
          </a:p>
        </p:txBody>
      </p:sp>
      <p:sp>
        <p:nvSpPr>
          <p:cNvPr id="28685" name="Text Box 13">
            <a:extLst>
              <a:ext uri="{FF2B5EF4-FFF2-40B4-BE49-F238E27FC236}">
                <a16:creationId xmlns:a16="http://schemas.microsoft.com/office/drawing/2014/main" id="{FA1E43F5-2D85-4A9B-96DA-CE579C2CD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5013325"/>
            <a:ext cx="4048125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de-CH" altLang="de-DE" sz="1800" dirty="0"/>
              <a:t>Mit fokaler Nekrose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de-CH" altLang="de-DE" sz="1800" dirty="0"/>
              <a:t>Mit segmentaler oder diffuser Fibrose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de-CH" altLang="de-DE" sz="1800" dirty="0"/>
              <a:t>Kalzifizierend/mit Steinen</a:t>
            </a:r>
          </a:p>
        </p:txBody>
      </p:sp>
      <p:sp>
        <p:nvSpPr>
          <p:cNvPr id="28686" name="Text Box 14">
            <a:extLst>
              <a:ext uri="{FF2B5EF4-FFF2-40B4-BE49-F238E27FC236}">
                <a16:creationId xmlns:a16="http://schemas.microsoft.com/office/drawing/2014/main" id="{4147D41D-EDC2-424B-9C21-3E63AAA6D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4292600"/>
            <a:ext cx="3235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de-CH" altLang="de-DE" sz="1800" dirty="0"/>
              <a:t>C2 (80%), idiopathisch (15%)</a:t>
            </a:r>
          </a:p>
        </p:txBody>
      </p:sp>
      <p:sp>
        <p:nvSpPr>
          <p:cNvPr id="28687" name="Text Box 15">
            <a:extLst>
              <a:ext uri="{FF2B5EF4-FFF2-40B4-BE49-F238E27FC236}">
                <a16:creationId xmlns:a16="http://schemas.microsoft.com/office/drawing/2014/main" id="{04014805-3AF7-461B-BCBE-DF1370802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6092825"/>
            <a:ext cx="47019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de-CH" altLang="de-DE" sz="1800" dirty="0"/>
              <a:t>Komplikationen: wie akut…. Zusätzlich Ca..</a:t>
            </a:r>
          </a:p>
        </p:txBody>
      </p:sp>
      <p:sp>
        <p:nvSpPr>
          <p:cNvPr id="28688" name="Line 16">
            <a:extLst>
              <a:ext uri="{FF2B5EF4-FFF2-40B4-BE49-F238E27FC236}">
                <a16:creationId xmlns:a16="http://schemas.microsoft.com/office/drawing/2014/main" id="{782DC9E4-525D-4066-BC8E-B62EDDE0930A}"/>
              </a:ext>
            </a:extLst>
          </p:cNvPr>
          <p:cNvSpPr>
            <a:spLocks noChangeShapeType="1"/>
          </p:cNvSpPr>
          <p:nvPr/>
        </p:nvSpPr>
        <p:spPr bwMode="auto">
          <a:xfrm>
            <a:off x="755650" y="5229225"/>
            <a:ext cx="5048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89" name="Line 17">
            <a:extLst>
              <a:ext uri="{FF2B5EF4-FFF2-40B4-BE49-F238E27FC236}">
                <a16:creationId xmlns:a16="http://schemas.microsoft.com/office/drawing/2014/main" id="{EF6EEC95-3BE0-4097-ACCB-87B04944740B}"/>
              </a:ext>
            </a:extLst>
          </p:cNvPr>
          <p:cNvSpPr>
            <a:spLocks noChangeShapeType="1"/>
          </p:cNvSpPr>
          <p:nvPr/>
        </p:nvSpPr>
        <p:spPr bwMode="auto">
          <a:xfrm>
            <a:off x="755650" y="6308725"/>
            <a:ext cx="5048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A384C7-A4F7-4780-BC44-EAD2F9F68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409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 dirty="0"/>
              <a:t>Pankreatitis chronisch/Komplikationen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BE253A5D-5B96-4644-ADFB-6E9EA732BE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e-DE" sz="2000" dirty="0"/>
              <a:t>Variables Bild, eher echoreich</a:t>
            </a:r>
          </a:p>
          <a:p>
            <a:pPr>
              <a:lnSpc>
                <a:spcPct val="90000"/>
              </a:lnSpc>
            </a:pPr>
            <a:r>
              <a:rPr lang="de-DE" sz="2000" dirty="0"/>
              <a:t>Inhomogenes Organ? Gewellte Oberfläche?</a:t>
            </a:r>
          </a:p>
          <a:p>
            <a:pPr>
              <a:lnSpc>
                <a:spcPct val="90000"/>
              </a:lnSpc>
            </a:pPr>
            <a:r>
              <a:rPr lang="de-DE" sz="2000" dirty="0"/>
              <a:t>Atrophische Abschnitte</a:t>
            </a:r>
          </a:p>
          <a:p>
            <a:pPr>
              <a:lnSpc>
                <a:spcPct val="90000"/>
              </a:lnSpc>
            </a:pPr>
            <a:r>
              <a:rPr lang="de-DE" sz="2000" dirty="0"/>
              <a:t>Erweiterter </a:t>
            </a:r>
            <a:r>
              <a:rPr lang="de-DE" sz="2000" dirty="0" err="1"/>
              <a:t>ductus</a:t>
            </a:r>
            <a:r>
              <a:rPr lang="de-DE" sz="2000" dirty="0"/>
              <a:t> </a:t>
            </a:r>
            <a:r>
              <a:rPr lang="de-DE" sz="2000" dirty="0" err="1"/>
              <a:t>wirsungianus</a:t>
            </a:r>
            <a:r>
              <a:rPr lang="de-DE" sz="2000" dirty="0"/>
              <a:t>/</a:t>
            </a:r>
            <a:r>
              <a:rPr lang="de-DE" sz="2000" dirty="0" err="1"/>
              <a:t>santorini</a:t>
            </a:r>
            <a:r>
              <a:rPr lang="de-DE" sz="2000" dirty="0"/>
              <a:t>?</a:t>
            </a:r>
          </a:p>
          <a:p>
            <a:pPr>
              <a:lnSpc>
                <a:spcPct val="90000"/>
              </a:lnSpc>
            </a:pPr>
            <a:endParaRPr lang="de-DE" sz="2000" dirty="0"/>
          </a:p>
          <a:p>
            <a:pPr>
              <a:lnSpc>
                <a:spcPct val="90000"/>
              </a:lnSpc>
            </a:pPr>
            <a:r>
              <a:rPr lang="de-DE" sz="2000" dirty="0"/>
              <a:t>Komplikationen: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e-DE" sz="2000" dirty="0"/>
              <a:t>Verkalkungen? Gangsteine?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e-DE" sz="2000" dirty="0"/>
              <a:t>Pseudozysten? (v.a. im Rahmen exsudativ nekrotisierender Pankreatitiden)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e-DE" sz="2000" dirty="0"/>
              <a:t>Exsudationen?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e-DE" sz="2000" dirty="0"/>
              <a:t>NPL? Vs fokale Pankreatitis?</a:t>
            </a:r>
          </a:p>
        </p:txBody>
      </p:sp>
      <p:pic>
        <p:nvPicPr>
          <p:cNvPr id="5" name="Picture 3" descr="Anatomie Pankreas chronsgum003">
            <a:extLst>
              <a:ext uri="{FF2B5EF4-FFF2-40B4-BE49-F238E27FC236}">
                <a16:creationId xmlns:a16="http://schemas.microsoft.com/office/drawing/2014/main" id="{DAED936D-997E-4D54-B612-9C9BB468D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9" r="1" b="6426"/>
          <a:stretch/>
        </p:blipFill>
        <p:spPr>
          <a:xfrm>
            <a:off x="4648200" y="1600200"/>
            <a:ext cx="4038600" cy="4525963"/>
          </a:xfrm>
          <a:prstGeom prst="rect">
            <a:avLst/>
          </a:prstGeom>
          <a:noFill/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54DCC03-4A46-40D4-8C7B-092C63B4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T. Chlibec - Ultraschallzentrum Rorschach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966058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DCAE40-8533-4191-BFBF-E7A625F28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514099"/>
          </a:xfrm>
        </p:spPr>
        <p:txBody>
          <a:bodyPr/>
          <a:lstStyle/>
          <a:p>
            <a:r>
              <a:rPr lang="de-DE" dirty="0"/>
              <a:t>Pankreatitis chronisch</a:t>
            </a:r>
          </a:p>
        </p:txBody>
      </p:sp>
      <p:pic>
        <p:nvPicPr>
          <p:cNvPr id="7" name="Inhaltsplatzhalter 6" descr="Ein Bild, das Text, Axt enthält.&#10;&#10;Automatisch generierte Beschreibung">
            <a:extLst>
              <a:ext uri="{FF2B5EF4-FFF2-40B4-BE49-F238E27FC236}">
                <a16:creationId xmlns:a16="http://schemas.microsoft.com/office/drawing/2014/main" id="{1485DBFF-5FE0-4EE3-80C2-ECBE9B2303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6862" y="968261"/>
            <a:ext cx="4038600" cy="2597374"/>
          </a:xfrm>
        </p:spPr>
      </p:pic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BF4AB5DD-D111-4C8D-8F35-50F117EF86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377963" y="1122218"/>
            <a:ext cx="4529175" cy="2802928"/>
          </a:xfr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34ACEE8-F390-4F84-9E01-EBB8C15F3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6A1F174-B6FB-4F54-8AAF-2B390DAE0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121" y="3621334"/>
            <a:ext cx="5019675" cy="307657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63790DE-0919-4B12-BDDA-7CAA0CC39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1852" y="4000429"/>
            <a:ext cx="2985286" cy="26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175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1E4B075-44FB-4524-83DC-F36ED0524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4099"/>
          </a:xfrm>
        </p:spPr>
        <p:txBody>
          <a:bodyPr/>
          <a:lstStyle/>
          <a:p>
            <a:r>
              <a:rPr lang="en-US" dirty="0" err="1"/>
              <a:t>Pankreatitis</a:t>
            </a:r>
            <a:r>
              <a:rPr lang="en-US" dirty="0"/>
              <a:t> </a:t>
            </a:r>
            <a:r>
              <a:rPr lang="en-US" dirty="0" err="1"/>
              <a:t>chronisch</a:t>
            </a:r>
            <a:endParaRPr lang="en-US" dirty="0"/>
          </a:p>
        </p:txBody>
      </p:sp>
      <p:pic>
        <p:nvPicPr>
          <p:cNvPr id="6" name="M202111081149320000001">
            <a:hlinkClick r:id="" action="ppaction://media"/>
            <a:extLst>
              <a:ext uri="{FF2B5EF4-FFF2-40B4-BE49-F238E27FC236}">
                <a16:creationId xmlns:a16="http://schemas.microsoft.com/office/drawing/2014/main" id="{A6D41AC3-2E6B-4D99-A467-4DEE30208E8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691" y="1600200"/>
            <a:ext cx="6034617" cy="4525963"/>
          </a:xfrm>
          <a:noFill/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2D22FE-DD6D-4065-A498-E6F7FF9A3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T. Chlibec - Ultraschallzentrum Rorschach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471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C84D7210-6242-4B93-A5D9-9F4D0EED38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/>
              <a:t>Chronische Pankreatitis</a:t>
            </a:r>
          </a:p>
        </p:txBody>
      </p:sp>
      <p:pic>
        <p:nvPicPr>
          <p:cNvPr id="36867" name="Picture 3" descr="Pankreatitis chronisch">
            <a:extLst>
              <a:ext uri="{FF2B5EF4-FFF2-40B4-BE49-F238E27FC236}">
                <a16:creationId xmlns:a16="http://schemas.microsoft.com/office/drawing/2014/main" id="{5D1BFB3F-8A3C-4D66-8275-85FA461E0A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981075"/>
            <a:ext cx="6985000" cy="5149850"/>
          </a:xfr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DB7F815C-87BB-4C54-917B-1460ADB8FA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/>
              <a:t>Exsudat bei Pankreatits</a:t>
            </a:r>
          </a:p>
        </p:txBody>
      </p:sp>
      <p:pic>
        <p:nvPicPr>
          <p:cNvPr id="37891" name="Picture 3" descr="Pankreatitis nekroisierend">
            <a:extLst>
              <a:ext uri="{FF2B5EF4-FFF2-40B4-BE49-F238E27FC236}">
                <a16:creationId xmlns:a16="http://schemas.microsoft.com/office/drawing/2014/main" id="{86198CEF-B9A9-4DB2-8E45-5FE3DE9A73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052513"/>
            <a:ext cx="7199313" cy="5091112"/>
          </a:xfr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4DCDDEEC-CFAF-4156-9D40-C0D2650399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dirty="0"/>
              <a:t>Pankreas Anatomie</a:t>
            </a:r>
          </a:p>
        </p:txBody>
      </p:sp>
      <p:pic>
        <p:nvPicPr>
          <p:cNvPr id="18435" name="Picture 3" descr="anatomie pankreas thieme">
            <a:extLst>
              <a:ext uri="{FF2B5EF4-FFF2-40B4-BE49-F238E27FC236}">
                <a16:creationId xmlns:a16="http://schemas.microsoft.com/office/drawing/2014/main" id="{BF44AE92-BF34-47FB-9F22-D5B3035DDE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690580">
            <a:off x="554904" y="1131981"/>
            <a:ext cx="5108141" cy="3881084"/>
          </a:xfrm>
          <a:noFill/>
        </p:spPr>
      </p:pic>
      <p:pic>
        <p:nvPicPr>
          <p:cNvPr id="4" name="Picture 3" descr="Anatomie GrundkursIb">
            <a:extLst>
              <a:ext uri="{FF2B5EF4-FFF2-40B4-BE49-F238E27FC236}">
                <a16:creationId xmlns:a16="http://schemas.microsoft.com/office/drawing/2014/main" id="{A1E4AC3C-66E2-4B33-8CF9-4F6871B42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7339" y="2941068"/>
            <a:ext cx="4109461" cy="38011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5D89DBF4-B54A-4322-823A-732671C7D9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/>
              <a:t> Chronische Pankreatitis</a:t>
            </a:r>
          </a:p>
        </p:txBody>
      </p:sp>
      <p:pic>
        <p:nvPicPr>
          <p:cNvPr id="38915" name="Picture 3" descr="Pankreatitis chronisch 2">
            <a:extLst>
              <a:ext uri="{FF2B5EF4-FFF2-40B4-BE49-F238E27FC236}">
                <a16:creationId xmlns:a16="http://schemas.microsoft.com/office/drawing/2014/main" id="{AAE4506B-2064-4AC5-92B0-9568A4D848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125538"/>
            <a:ext cx="6985000" cy="4865687"/>
          </a:xfr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05F0999-3429-4307-B8F4-BB9A34B5E5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/>
              <a:t>Chronische Pankreatitis. Konkrement mit Gangerweiterung</a:t>
            </a:r>
          </a:p>
        </p:txBody>
      </p:sp>
      <p:pic>
        <p:nvPicPr>
          <p:cNvPr id="39939" name="Picture 3" descr="Pankreatitis chron d wirs">
            <a:extLst>
              <a:ext uri="{FF2B5EF4-FFF2-40B4-BE49-F238E27FC236}">
                <a16:creationId xmlns:a16="http://schemas.microsoft.com/office/drawing/2014/main" id="{E40AEB3B-6D17-4FDC-8FA4-652DC66554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196975"/>
            <a:ext cx="6985000" cy="5233988"/>
          </a:xfr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4FF85656-291D-4611-8CE8-99717BC876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/>
              <a:t>Erweiterung D. wirsungianus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17389739-DE41-48E7-AB0D-77B8793550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12738" y="763588"/>
            <a:ext cx="8229600" cy="5616575"/>
          </a:xfrm>
        </p:spPr>
        <p:txBody>
          <a:bodyPr/>
          <a:lstStyle/>
          <a:p>
            <a:pPr eaLnBrk="1" hangingPunct="1"/>
            <a:endParaRPr lang="de-DE" altLang="de-DE"/>
          </a:p>
        </p:txBody>
      </p:sp>
      <p:pic>
        <p:nvPicPr>
          <p:cNvPr id="40964" name="Picture 4" descr="erweitdcwirsunsgum2">
            <a:extLst>
              <a:ext uri="{FF2B5EF4-FFF2-40B4-BE49-F238E27FC236}">
                <a16:creationId xmlns:a16="http://schemas.microsoft.com/office/drawing/2014/main" id="{C9DD6EE2-B65E-4965-8476-DE2C5AC62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25538"/>
            <a:ext cx="4319587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dcwirsungerweitsgum">
            <a:extLst>
              <a:ext uri="{FF2B5EF4-FFF2-40B4-BE49-F238E27FC236}">
                <a16:creationId xmlns:a16="http://schemas.microsoft.com/office/drawing/2014/main" id="{25B8CD9F-F28C-4B6F-AB39-FBAB30D52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284538"/>
            <a:ext cx="4535488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0969E11A-1A32-4F87-92A9-6652EA4AC0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dirty="0"/>
              <a:t>Pankreatitis - Wert der Sonografie</a:t>
            </a:r>
          </a:p>
        </p:txBody>
      </p:sp>
      <p:sp>
        <p:nvSpPr>
          <p:cNvPr id="29699" name="Text Box 4">
            <a:extLst>
              <a:ext uri="{FF2B5EF4-FFF2-40B4-BE49-F238E27FC236}">
                <a16:creationId xmlns:a16="http://schemas.microsoft.com/office/drawing/2014/main" id="{85D16FF8-D65D-4BF0-B1EF-600742CF65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1484313"/>
            <a:ext cx="8229600" cy="3384550"/>
          </a:xfrm>
          <a:noFill/>
        </p:spPr>
        <p:txBody>
          <a:bodyPr>
            <a:normAutofit fontScale="92500" lnSpcReduction="20000"/>
          </a:bodyPr>
          <a:lstStyle/>
          <a:p>
            <a:pPr eaLnBrk="1" hangingPunct="1">
              <a:buFontTx/>
              <a:buNone/>
            </a:pPr>
            <a:endParaRPr lang="de-CH" altLang="de-DE" dirty="0"/>
          </a:p>
          <a:p>
            <a:pPr eaLnBrk="1" hangingPunct="1"/>
            <a:r>
              <a:rPr lang="de-CH" altLang="de-DE" sz="2800" dirty="0"/>
              <a:t>Ausschluss von Differentialdiagnosen</a:t>
            </a:r>
          </a:p>
          <a:p>
            <a:pPr eaLnBrk="1" hangingPunct="1"/>
            <a:r>
              <a:rPr lang="de-CH" altLang="de-DE" sz="2800" dirty="0"/>
              <a:t>Verlaufsbeurteilung</a:t>
            </a:r>
          </a:p>
          <a:p>
            <a:pPr eaLnBrk="1" hangingPunct="1"/>
            <a:r>
              <a:rPr lang="de-CH" altLang="de-DE" sz="2800" dirty="0"/>
              <a:t>Kontrolle von Komplikationen (Magen- oder </a:t>
            </a:r>
            <a:r>
              <a:rPr lang="de-CH" altLang="de-DE" sz="2800" dirty="0" err="1"/>
              <a:t>Duodenalwandinfiltration</a:t>
            </a:r>
            <a:r>
              <a:rPr lang="de-CH" altLang="de-DE" sz="2800" dirty="0"/>
              <a:t>, Thrombose der </a:t>
            </a:r>
            <a:r>
              <a:rPr lang="de-CH" altLang="de-DE" sz="2800" dirty="0" err="1"/>
              <a:t>V.Lienalis</a:t>
            </a:r>
            <a:r>
              <a:rPr lang="de-CH" altLang="de-DE" sz="2800" dirty="0"/>
              <a:t>, Pseudozysten, Abszesse, Aszites. Punktionshilfe)</a:t>
            </a:r>
          </a:p>
          <a:p>
            <a:pPr eaLnBrk="1" hangingPunct="1"/>
            <a:r>
              <a:rPr lang="de-CH" altLang="de-DE" sz="2800" dirty="0"/>
              <a:t>Ursache?</a:t>
            </a:r>
          </a:p>
          <a:p>
            <a:pPr eaLnBrk="1" hangingPunct="1"/>
            <a:r>
              <a:rPr lang="de-CH" altLang="de-DE" sz="2800" dirty="0"/>
              <a:t>Diagnose: </a:t>
            </a:r>
            <a:r>
              <a:rPr lang="de-CH" altLang="de-DE" sz="2800" dirty="0">
                <a:solidFill>
                  <a:srgbClr val="C00000"/>
                </a:solidFill>
              </a:rPr>
              <a:t>Klinik, Labor, CT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8814B5-E41F-B50B-38CA-63D946B45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Exkurs NPL</a:t>
            </a:r>
          </a:p>
        </p:txBody>
      </p:sp>
      <p:pic>
        <p:nvPicPr>
          <p:cNvPr id="5" name="Pankreas Tu Bock">
            <a:hlinkClick r:id="" action="ppaction://media"/>
            <a:extLst>
              <a:ext uri="{FF2B5EF4-FFF2-40B4-BE49-F238E27FC236}">
                <a16:creationId xmlns:a16="http://schemas.microsoft.com/office/drawing/2014/main" id="{6D6B0617-D2BC-2CCA-F5E9-AB720B77804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9246" y="788737"/>
            <a:ext cx="7165508" cy="5374603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5949B20-01C6-F03C-8EAE-886DB78B2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9425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6835E9-61C3-430A-BA77-93A324968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Fragen?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C21814-D489-40A0-9A4D-C12C3173E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83924C7-B9FB-4A09-95E0-6E8D7536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367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B472563D-0082-488B-B925-768128F89A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dirty="0"/>
              <a:t>Pankreas Allgemeines</a:t>
            </a:r>
          </a:p>
        </p:txBody>
      </p:sp>
      <p:sp>
        <p:nvSpPr>
          <p:cNvPr id="15363" name="Text Box 3">
            <a:extLst>
              <a:ext uri="{FF2B5EF4-FFF2-40B4-BE49-F238E27FC236}">
                <a16:creationId xmlns:a16="http://schemas.microsoft.com/office/drawing/2014/main" id="{C8DE71B3-31DB-4E0C-A0DA-133AAFBA4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242919"/>
            <a:ext cx="7959725" cy="30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de-CH" altLang="de-DE" sz="1800" dirty="0"/>
              <a:t>Exokrine und endokrine Drüse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de-CH" altLang="de-DE" sz="1800" dirty="0"/>
              <a:t>14-18 cm lang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de-CH" altLang="de-DE" sz="1800" dirty="0"/>
              <a:t>Lage retroperitoneal 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de-CH" altLang="de-DE" sz="1800" dirty="0"/>
              <a:t>Caput, Corpus, </a:t>
            </a:r>
            <a:r>
              <a:rPr lang="de-CH" altLang="de-DE" sz="1800" dirty="0" err="1"/>
              <a:t>Cauda</a:t>
            </a:r>
            <a:r>
              <a:rPr lang="de-CH" altLang="de-DE" sz="1800" dirty="0"/>
              <a:t>, </a:t>
            </a:r>
            <a:r>
              <a:rPr lang="de-CH" altLang="de-DE" sz="1800" dirty="0" err="1"/>
              <a:t>Proc</a:t>
            </a:r>
            <a:r>
              <a:rPr lang="de-CH" altLang="de-DE" sz="1800" dirty="0"/>
              <a:t> </a:t>
            </a:r>
            <a:r>
              <a:rPr lang="de-CH" altLang="de-DE" sz="1800" dirty="0" err="1"/>
              <a:t>Uncinatus</a:t>
            </a:r>
            <a:endParaRPr lang="de-CH" altLang="de-DE" sz="1800" dirty="0"/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de-CH" altLang="de-DE" sz="1800" dirty="0"/>
              <a:t>Hinterwand der Bursa omentalis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de-CH" altLang="de-DE" sz="1800" dirty="0"/>
              <a:t>Ductus </a:t>
            </a:r>
            <a:r>
              <a:rPr lang="de-CH" altLang="de-DE" sz="1800" dirty="0" err="1"/>
              <a:t>wirsungianus</a:t>
            </a:r>
            <a:r>
              <a:rPr lang="de-CH" altLang="de-DE" sz="1800" dirty="0"/>
              <a:t> (77%: endet gemeinsam mit DCH an der </a:t>
            </a:r>
            <a:r>
              <a:rPr lang="de-CH" altLang="de-DE" sz="1800" dirty="0" err="1"/>
              <a:t>papilla</a:t>
            </a:r>
            <a:r>
              <a:rPr lang="de-CH" altLang="de-DE" sz="1800" dirty="0"/>
              <a:t> </a:t>
            </a:r>
            <a:r>
              <a:rPr lang="de-CH" altLang="de-DE" sz="1800" dirty="0" err="1"/>
              <a:t>vateri</a:t>
            </a:r>
            <a:r>
              <a:rPr lang="de-CH" altLang="de-DE" sz="1800" dirty="0"/>
              <a:t>,</a:t>
            </a:r>
          </a:p>
          <a:p>
            <a:pPr eaLnBrk="1" hangingPunct="1">
              <a:spcBef>
                <a:spcPct val="20000"/>
              </a:spcBef>
            </a:pPr>
            <a:r>
              <a:rPr lang="de-CH" altLang="de-DE" sz="1800" dirty="0"/>
              <a:t>	fehlt in 3% der Fälle)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de-CH" altLang="de-DE" sz="1800" dirty="0"/>
              <a:t>Gefässversorgung durch Äste des </a:t>
            </a:r>
            <a:r>
              <a:rPr lang="de-CH" altLang="de-DE" sz="1800" dirty="0" err="1"/>
              <a:t>TrCoe</a:t>
            </a:r>
            <a:r>
              <a:rPr lang="de-CH" altLang="de-DE" sz="1800" dirty="0"/>
              <a:t>, der AMS, der A </a:t>
            </a:r>
            <a:r>
              <a:rPr lang="de-CH" altLang="de-DE" sz="1800" dirty="0" err="1"/>
              <a:t>lienalis</a:t>
            </a:r>
            <a:endParaRPr lang="de-CH" altLang="de-DE" sz="1800" dirty="0"/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de-CH" altLang="de-DE" sz="1800" dirty="0"/>
              <a:t>Venöser Abfluss: V. </a:t>
            </a:r>
            <a:r>
              <a:rPr lang="de-CH" altLang="de-DE" sz="1800" dirty="0" err="1"/>
              <a:t>lienalis</a:t>
            </a:r>
            <a:r>
              <a:rPr lang="de-CH" altLang="de-DE" sz="1800" dirty="0"/>
              <a:t> und VMS</a:t>
            </a:r>
          </a:p>
        </p:txBody>
      </p:sp>
      <p:pic>
        <p:nvPicPr>
          <p:cNvPr id="5" name="Inhaltsplatzhalter 5">
            <a:extLst>
              <a:ext uri="{FF2B5EF4-FFF2-40B4-BE49-F238E27FC236}">
                <a16:creationId xmlns:a16="http://schemas.microsoft.com/office/drawing/2014/main" id="{D9BB7FE4-A80F-47F6-B40F-AFF3C5CB6C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68039" y="1196361"/>
            <a:ext cx="2890799" cy="3008312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49C064D-CDAD-4D76-BBA8-1DA6B0A31281}"/>
              </a:ext>
            </a:extLst>
          </p:cNvPr>
          <p:cNvSpPr txBox="1"/>
          <p:nvPr/>
        </p:nvSpPr>
        <p:spPr>
          <a:xfrm>
            <a:off x="567895" y="1212098"/>
            <a:ext cx="3408067" cy="169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de-CH" altLang="de-DE" sz="1800" dirty="0"/>
              <a:t>Grösse: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de-CH" altLang="de-DE" sz="1800" dirty="0"/>
              <a:t>Caput &lt; 3,0 cm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de-CH" altLang="de-DE" sz="1800" dirty="0"/>
              <a:t>Corpus &lt; 2,5cm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de-CH" altLang="de-DE" sz="1800" dirty="0" err="1"/>
              <a:t>Cauda</a:t>
            </a:r>
            <a:r>
              <a:rPr lang="de-CH" altLang="de-DE" sz="1800" dirty="0"/>
              <a:t> &lt; 2,5cm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de-CH" altLang="de-DE" sz="1800" dirty="0"/>
              <a:t>D. </a:t>
            </a:r>
            <a:r>
              <a:rPr lang="de-CH" altLang="de-DE" sz="1800" dirty="0" err="1"/>
              <a:t>Wirsungianus</a:t>
            </a:r>
            <a:r>
              <a:rPr lang="de-CH" altLang="de-DE" sz="1800" dirty="0"/>
              <a:t> &lt; 0,2 cm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17738842-0BBE-47E9-96FE-3B5F26E95F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dirty="0"/>
              <a:t>Pankreas Anatomie</a:t>
            </a:r>
          </a:p>
        </p:txBody>
      </p:sp>
      <p:pic>
        <p:nvPicPr>
          <p:cNvPr id="20483" name="Picture 3" descr="anatomie ct trcoe milz">
            <a:extLst>
              <a:ext uri="{FF2B5EF4-FFF2-40B4-BE49-F238E27FC236}">
                <a16:creationId xmlns:a16="http://schemas.microsoft.com/office/drawing/2014/main" id="{E6339D67-D242-43D2-A4F1-98DA12DCF7E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773238"/>
            <a:ext cx="4105275" cy="3259137"/>
          </a:xfrm>
          <a:noFill/>
        </p:spPr>
      </p:pic>
      <p:pic>
        <p:nvPicPr>
          <p:cNvPr id="20484" name="Picture 4" descr="ct truncus coe milz1">
            <a:extLst>
              <a:ext uri="{FF2B5EF4-FFF2-40B4-BE49-F238E27FC236}">
                <a16:creationId xmlns:a16="http://schemas.microsoft.com/office/drawing/2014/main" id="{6B741D64-01A9-409C-B3E7-7F0F3AB2C23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773238"/>
            <a:ext cx="4392612" cy="3294062"/>
          </a:xfrm>
          <a:noFill/>
        </p:spPr>
      </p:pic>
      <p:sp>
        <p:nvSpPr>
          <p:cNvPr id="20485" name="Line 5">
            <a:extLst>
              <a:ext uri="{FF2B5EF4-FFF2-40B4-BE49-F238E27FC236}">
                <a16:creationId xmlns:a16="http://schemas.microsoft.com/office/drawing/2014/main" id="{7DBD692A-EA58-4FAE-ACFA-983464662F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03350" y="1773238"/>
            <a:ext cx="576263" cy="1655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486" name="Line 6">
            <a:extLst>
              <a:ext uri="{FF2B5EF4-FFF2-40B4-BE49-F238E27FC236}">
                <a16:creationId xmlns:a16="http://schemas.microsoft.com/office/drawing/2014/main" id="{F40EE2BA-A472-497B-AA51-049D32BCFDEF}"/>
              </a:ext>
            </a:extLst>
          </p:cNvPr>
          <p:cNvSpPr>
            <a:spLocks noChangeShapeType="1"/>
          </p:cNvSpPr>
          <p:nvPr/>
        </p:nvSpPr>
        <p:spPr bwMode="auto">
          <a:xfrm>
            <a:off x="2771775" y="1773238"/>
            <a:ext cx="504825" cy="1655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487" name="Line 7">
            <a:extLst>
              <a:ext uri="{FF2B5EF4-FFF2-40B4-BE49-F238E27FC236}">
                <a16:creationId xmlns:a16="http://schemas.microsoft.com/office/drawing/2014/main" id="{9CCD51C9-9547-432E-8DA8-6523979CF6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95963" y="1773238"/>
            <a:ext cx="431800" cy="1800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488" name="Line 8">
            <a:extLst>
              <a:ext uri="{FF2B5EF4-FFF2-40B4-BE49-F238E27FC236}">
                <a16:creationId xmlns:a16="http://schemas.microsoft.com/office/drawing/2014/main" id="{57D682DD-3013-486C-AE4A-E9B025BC12EC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9925" y="1773238"/>
            <a:ext cx="431800" cy="1800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D901E7ED-2EE0-4854-B8EE-162B53944F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dirty="0"/>
              <a:t>Pankreas Untersuchungsgang I</a:t>
            </a:r>
          </a:p>
        </p:txBody>
      </p:sp>
      <p:pic>
        <p:nvPicPr>
          <p:cNvPr id="21507" name="Picture 3" descr="pankreaslipomatose">
            <a:extLst>
              <a:ext uri="{FF2B5EF4-FFF2-40B4-BE49-F238E27FC236}">
                <a16:creationId xmlns:a16="http://schemas.microsoft.com/office/drawing/2014/main" id="{653AFA98-E0F6-4BAE-BBCB-10076D1A1FC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908050"/>
            <a:ext cx="6840537" cy="5154613"/>
          </a:xfrm>
          <a:noFill/>
        </p:spPr>
      </p:pic>
      <p:pic>
        <p:nvPicPr>
          <p:cNvPr id="21508" name="Picture 4" descr="Körper und Niere">
            <a:extLst>
              <a:ext uri="{FF2B5EF4-FFF2-40B4-BE49-F238E27FC236}">
                <a16:creationId xmlns:a16="http://schemas.microsoft.com/office/drawing/2014/main" id="{F5E00877-286F-4591-B52B-2AE0E7BAD13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5963" y="4221163"/>
            <a:ext cx="3203575" cy="2459037"/>
          </a:xfrm>
        </p:spPr>
      </p:pic>
      <p:sp>
        <p:nvSpPr>
          <p:cNvPr id="21510" name="Line 6">
            <a:extLst>
              <a:ext uri="{FF2B5EF4-FFF2-40B4-BE49-F238E27FC236}">
                <a16:creationId xmlns:a16="http://schemas.microsoft.com/office/drawing/2014/main" id="{E101D880-A9C1-4B9A-A078-DABB8C596F0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79613" y="2781300"/>
            <a:ext cx="504825" cy="1428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511" name="Line 7">
            <a:extLst>
              <a:ext uri="{FF2B5EF4-FFF2-40B4-BE49-F238E27FC236}">
                <a16:creationId xmlns:a16="http://schemas.microsoft.com/office/drawing/2014/main" id="{8B52A294-428D-4028-A67B-BCA5A64842D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27538" y="2997200"/>
            <a:ext cx="649287" cy="431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512" name="Line 8">
            <a:extLst>
              <a:ext uri="{FF2B5EF4-FFF2-40B4-BE49-F238E27FC236}">
                <a16:creationId xmlns:a16="http://schemas.microsoft.com/office/drawing/2014/main" id="{E5D6033E-BE77-4B1D-98EF-F81AD1316C3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79838" y="2492375"/>
            <a:ext cx="71437" cy="3603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201" name="Line 9">
            <a:extLst>
              <a:ext uri="{FF2B5EF4-FFF2-40B4-BE49-F238E27FC236}">
                <a16:creationId xmlns:a16="http://schemas.microsoft.com/office/drawing/2014/main" id="{680ECAE9-78E2-4C9A-998D-D8CD849475A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77050" y="5589588"/>
            <a:ext cx="71438" cy="503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202" name="Line 10">
            <a:extLst>
              <a:ext uri="{FF2B5EF4-FFF2-40B4-BE49-F238E27FC236}">
                <a16:creationId xmlns:a16="http://schemas.microsoft.com/office/drawing/2014/main" id="{915E4BCD-36F3-4896-B26A-662D53B6842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812088" y="5084763"/>
            <a:ext cx="73025" cy="5762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AF2C182-2DD5-47AC-9A75-262B69AA15EE}"/>
              </a:ext>
            </a:extLst>
          </p:cNvPr>
          <p:cNvSpPr txBox="1"/>
          <p:nvPr/>
        </p:nvSpPr>
        <p:spPr>
          <a:xfrm>
            <a:off x="1216851" y="6236916"/>
            <a:ext cx="3355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Orientierung: </a:t>
            </a:r>
            <a:r>
              <a:rPr lang="de-DE" dirty="0" err="1"/>
              <a:t>Konfluens</a:t>
            </a:r>
            <a:r>
              <a:rPr lang="de-DE" dirty="0"/>
              <a:t>, </a:t>
            </a:r>
            <a:r>
              <a:rPr lang="de-DE" dirty="0" err="1"/>
              <a:t>V.lienalis</a:t>
            </a:r>
            <a:endParaRPr lang="de-DE" dirty="0"/>
          </a:p>
        </p:txBody>
      </p:sp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991E130F-E2C9-4273-905C-34384A648EFD}"/>
              </a:ext>
            </a:extLst>
          </p:cNvPr>
          <p:cNvCxnSpPr/>
          <p:nvPr/>
        </p:nvCxnSpPr>
        <p:spPr>
          <a:xfrm flipH="1">
            <a:off x="7019925" y="5440680"/>
            <a:ext cx="478155" cy="33147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D901E7ED-2EE0-4854-B8EE-162B53944F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dirty="0"/>
              <a:t>Pankreas Untersuchungsgang I</a:t>
            </a:r>
          </a:p>
        </p:txBody>
      </p:sp>
      <p:pic>
        <p:nvPicPr>
          <p:cNvPr id="21508" name="Picture 4" descr="Körper und Niere">
            <a:extLst>
              <a:ext uri="{FF2B5EF4-FFF2-40B4-BE49-F238E27FC236}">
                <a16:creationId xmlns:a16="http://schemas.microsoft.com/office/drawing/2014/main" id="{F5E00877-286F-4591-B52B-2AE0E7BAD13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5963" y="4221163"/>
            <a:ext cx="3203575" cy="2459037"/>
          </a:xfrm>
        </p:spPr>
      </p:pic>
      <p:sp>
        <p:nvSpPr>
          <p:cNvPr id="21509" name="Line 5">
            <a:extLst>
              <a:ext uri="{FF2B5EF4-FFF2-40B4-BE49-F238E27FC236}">
                <a16:creationId xmlns:a16="http://schemas.microsoft.com/office/drawing/2014/main" id="{C5A1F862-0102-4B54-AAF9-87BB6011A96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77050" y="5444117"/>
            <a:ext cx="647700" cy="32038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510" name="Line 6">
            <a:extLst>
              <a:ext uri="{FF2B5EF4-FFF2-40B4-BE49-F238E27FC236}">
                <a16:creationId xmlns:a16="http://schemas.microsoft.com/office/drawing/2014/main" id="{E101D880-A9C1-4B9A-A078-DABB8C596F0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79613" y="2781300"/>
            <a:ext cx="504825" cy="1428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511" name="Line 7">
            <a:extLst>
              <a:ext uri="{FF2B5EF4-FFF2-40B4-BE49-F238E27FC236}">
                <a16:creationId xmlns:a16="http://schemas.microsoft.com/office/drawing/2014/main" id="{8B52A294-428D-4028-A67B-BCA5A64842D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27538" y="2997200"/>
            <a:ext cx="649287" cy="431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512" name="Line 8">
            <a:extLst>
              <a:ext uri="{FF2B5EF4-FFF2-40B4-BE49-F238E27FC236}">
                <a16:creationId xmlns:a16="http://schemas.microsoft.com/office/drawing/2014/main" id="{E5D6033E-BE77-4B1D-98EF-F81AD1316C3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79838" y="2492375"/>
            <a:ext cx="71437" cy="3603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AF2C182-2DD5-47AC-9A75-262B69AA15EE}"/>
              </a:ext>
            </a:extLst>
          </p:cNvPr>
          <p:cNvSpPr txBox="1"/>
          <p:nvPr/>
        </p:nvSpPr>
        <p:spPr>
          <a:xfrm>
            <a:off x="1216851" y="6236916"/>
            <a:ext cx="3355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Orientierung: </a:t>
            </a:r>
            <a:r>
              <a:rPr lang="de-DE" dirty="0" err="1"/>
              <a:t>Konfluens</a:t>
            </a:r>
            <a:r>
              <a:rPr lang="de-DE" dirty="0"/>
              <a:t>, </a:t>
            </a:r>
            <a:r>
              <a:rPr lang="de-DE" dirty="0" err="1"/>
              <a:t>V.lienalis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1C9749-761D-45D9-9453-81657A2CC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49" y="906401"/>
            <a:ext cx="4074061" cy="258127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AA4CCCC-C2E2-4F82-8D2F-2B8309A2D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663" y="877888"/>
            <a:ext cx="4238625" cy="2609850"/>
          </a:xfrm>
          <a:prstGeom prst="rect">
            <a:avLst/>
          </a:prstGeom>
        </p:spPr>
      </p:pic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B4149F9B-F7D6-4F58-BF3B-062C70C7C3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44462" y="3578226"/>
            <a:ext cx="4037548" cy="2617645"/>
          </a:xfrm>
        </p:spPr>
      </p:pic>
    </p:spTree>
    <p:extLst>
      <p:ext uri="{BB962C8B-B14F-4D97-AF65-F5344CB8AC3E}">
        <p14:creationId xmlns:p14="http://schemas.microsoft.com/office/powerpoint/2010/main" val="134826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E9B02FA5-2502-4F8E-A5CC-D61D198150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dirty="0"/>
              <a:t>Pankreas Untersuchungsgang II</a:t>
            </a:r>
          </a:p>
        </p:txBody>
      </p:sp>
      <p:pic>
        <p:nvPicPr>
          <p:cNvPr id="22531" name="Picture 3" descr="Peggy Pankreas long">
            <a:extLst>
              <a:ext uri="{FF2B5EF4-FFF2-40B4-BE49-F238E27FC236}">
                <a16:creationId xmlns:a16="http://schemas.microsoft.com/office/drawing/2014/main" id="{C06FC9BD-670E-4240-A513-9E9C68EF93DE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341438"/>
            <a:ext cx="6192838" cy="4795837"/>
          </a:xfrm>
          <a:noFill/>
        </p:spPr>
      </p:pic>
      <p:sp>
        <p:nvSpPr>
          <p:cNvPr id="22532" name="Text Box 4">
            <a:extLst>
              <a:ext uri="{FF2B5EF4-FFF2-40B4-BE49-F238E27FC236}">
                <a16:creationId xmlns:a16="http://schemas.microsoft.com/office/drawing/2014/main" id="{878A8166-DCDB-4C56-8E48-71F651800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1576388"/>
            <a:ext cx="2635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de-DE" altLang="de-DE" sz="1800"/>
          </a:p>
        </p:txBody>
      </p:sp>
      <p:pic>
        <p:nvPicPr>
          <p:cNvPr id="22533" name="Picture 5" descr="Körper und Niere">
            <a:extLst>
              <a:ext uri="{FF2B5EF4-FFF2-40B4-BE49-F238E27FC236}">
                <a16:creationId xmlns:a16="http://schemas.microsoft.com/office/drawing/2014/main" id="{28011A19-D191-44D0-8874-1CB6406C8FA9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1500" y="2205038"/>
            <a:ext cx="3276600" cy="2514600"/>
          </a:xfrm>
          <a:noFill/>
        </p:spPr>
      </p:pic>
      <p:sp>
        <p:nvSpPr>
          <p:cNvPr id="22534" name="Line 6">
            <a:extLst>
              <a:ext uri="{FF2B5EF4-FFF2-40B4-BE49-F238E27FC236}">
                <a16:creationId xmlns:a16="http://schemas.microsoft.com/office/drawing/2014/main" id="{072FBA11-6575-43C9-8E68-392A9CB0B9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48488" y="3500438"/>
            <a:ext cx="0" cy="5762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E9B02FA5-2502-4F8E-A5CC-D61D198150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dirty="0"/>
              <a:t>Pankreas Untersuchungsgang II</a:t>
            </a:r>
          </a:p>
        </p:txBody>
      </p:sp>
      <p:sp>
        <p:nvSpPr>
          <p:cNvPr id="22532" name="Text Box 4">
            <a:extLst>
              <a:ext uri="{FF2B5EF4-FFF2-40B4-BE49-F238E27FC236}">
                <a16:creationId xmlns:a16="http://schemas.microsoft.com/office/drawing/2014/main" id="{878A8166-DCDB-4C56-8E48-71F651800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1576388"/>
            <a:ext cx="2635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de-DE" altLang="de-DE" sz="1800"/>
          </a:p>
        </p:txBody>
      </p:sp>
      <p:pic>
        <p:nvPicPr>
          <p:cNvPr id="22533" name="Picture 5" descr="Körper und Niere">
            <a:extLst>
              <a:ext uri="{FF2B5EF4-FFF2-40B4-BE49-F238E27FC236}">
                <a16:creationId xmlns:a16="http://schemas.microsoft.com/office/drawing/2014/main" id="{28011A19-D191-44D0-8874-1CB6406C8FA9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1500" y="2205038"/>
            <a:ext cx="3276600" cy="2514600"/>
          </a:xfrm>
          <a:noFill/>
        </p:spPr>
      </p:pic>
      <p:sp>
        <p:nvSpPr>
          <p:cNvPr id="22534" name="Line 6">
            <a:extLst>
              <a:ext uri="{FF2B5EF4-FFF2-40B4-BE49-F238E27FC236}">
                <a16:creationId xmlns:a16="http://schemas.microsoft.com/office/drawing/2014/main" id="{072FBA11-6575-43C9-8E68-392A9CB0B9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48488" y="3500438"/>
            <a:ext cx="0" cy="5762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E7F33E5-0A2E-495B-A5D1-FC9B4ECD4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1576388"/>
            <a:ext cx="5972019" cy="42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856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539</Words>
  <Application>Microsoft Office PowerPoint</Application>
  <PresentationFormat>Bildschirmpräsentation (4:3)</PresentationFormat>
  <Paragraphs>123</Paragraphs>
  <Slides>35</Slides>
  <Notes>0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38" baseType="lpstr">
      <vt:lpstr>Arial</vt:lpstr>
      <vt:lpstr>Calibri</vt:lpstr>
      <vt:lpstr>Office-Design</vt:lpstr>
      <vt:lpstr>Pankreas</vt:lpstr>
      <vt:lpstr>Pankreas</vt:lpstr>
      <vt:lpstr>Pankreas Anatomie</vt:lpstr>
      <vt:lpstr>Pankreas Allgemeines</vt:lpstr>
      <vt:lpstr>Pankreas Anatomie</vt:lpstr>
      <vt:lpstr>Pankreas Untersuchungsgang I</vt:lpstr>
      <vt:lpstr>Pankreas Untersuchungsgang I</vt:lpstr>
      <vt:lpstr>Pankreas Untersuchungsgang II</vt:lpstr>
      <vt:lpstr>Pankreas Untersuchungsgang II</vt:lpstr>
      <vt:lpstr>Pankreas Untersuchungsgang III</vt:lpstr>
      <vt:lpstr>Pankreas Untersuchungsgang III</vt:lpstr>
      <vt:lpstr>Pankreas Sono Normalbefund</vt:lpstr>
      <vt:lpstr>Pathologien</vt:lpstr>
      <vt:lpstr>Pankreatitis akut</vt:lpstr>
      <vt:lpstr>Pankreatitis akut</vt:lpstr>
      <vt:lpstr>Pankreatitis akut</vt:lpstr>
      <vt:lpstr>Pankreatitis akut</vt:lpstr>
      <vt:lpstr>Pankreatitis akut II</vt:lpstr>
      <vt:lpstr>Pankreatitis akut</vt:lpstr>
      <vt:lpstr> Akute Pankreatitis</vt:lpstr>
      <vt:lpstr>Akute exsudative Pankreatitis</vt:lpstr>
      <vt:lpstr>Akute ödematöse Pankreatitis </vt:lpstr>
      <vt:lpstr>Pankreaspseudozyste</vt:lpstr>
      <vt:lpstr>Pankreatitis</vt:lpstr>
      <vt:lpstr>Pankreatitis chronisch/Komplikationen</vt:lpstr>
      <vt:lpstr>Pankreatitis chronisch</vt:lpstr>
      <vt:lpstr>Pankreatitis chronisch</vt:lpstr>
      <vt:lpstr>Chronische Pankreatitis</vt:lpstr>
      <vt:lpstr>Exsudat bei Pankreatits</vt:lpstr>
      <vt:lpstr> Chronische Pankreatitis</vt:lpstr>
      <vt:lpstr>Chronische Pankreatitis. Konkrement mit Gangerweiterung</vt:lpstr>
      <vt:lpstr>Erweiterung D. wirsungianus</vt:lpstr>
      <vt:lpstr>Pankreatitis - Wert der Sonografie</vt:lpstr>
      <vt:lpstr>Exkurs NPL</vt:lpstr>
      <vt:lpstr>Fragen?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Thomas Chlibec</dc:creator>
  <cp:lastModifiedBy>Thomas Chlibec</cp:lastModifiedBy>
  <cp:revision>15</cp:revision>
  <dcterms:created xsi:type="dcterms:W3CDTF">2021-08-18T19:46:52Z</dcterms:created>
  <dcterms:modified xsi:type="dcterms:W3CDTF">2023-06-18T20:07:04Z</dcterms:modified>
</cp:coreProperties>
</file>