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326" r:id="rId2"/>
    <p:sldId id="412" r:id="rId3"/>
    <p:sldId id="257" r:id="rId4"/>
    <p:sldId id="271" r:id="rId5"/>
    <p:sldId id="338" r:id="rId6"/>
    <p:sldId id="467" r:id="rId7"/>
    <p:sldId id="393" r:id="rId8"/>
    <p:sldId id="457" r:id="rId9"/>
    <p:sldId id="446" r:id="rId10"/>
    <p:sldId id="390" r:id="rId11"/>
    <p:sldId id="429" r:id="rId12"/>
    <p:sldId id="456" r:id="rId13"/>
    <p:sldId id="389" r:id="rId14"/>
    <p:sldId id="258" r:id="rId15"/>
    <p:sldId id="335" r:id="rId16"/>
    <p:sldId id="336" r:id="rId17"/>
    <p:sldId id="413" r:id="rId18"/>
    <p:sldId id="262" r:id="rId19"/>
    <p:sldId id="311" r:id="rId20"/>
    <p:sldId id="337" r:id="rId21"/>
    <p:sldId id="294" r:id="rId22"/>
    <p:sldId id="410" r:id="rId23"/>
    <p:sldId id="332" r:id="rId24"/>
    <p:sldId id="442" r:id="rId25"/>
    <p:sldId id="313" r:id="rId26"/>
    <p:sldId id="275" r:id="rId27"/>
    <p:sldId id="349" r:id="rId28"/>
    <p:sldId id="287" r:id="rId29"/>
    <p:sldId id="324" r:id="rId30"/>
    <p:sldId id="350" r:id="rId31"/>
    <p:sldId id="355" r:id="rId32"/>
    <p:sldId id="359" r:id="rId33"/>
    <p:sldId id="383" r:id="rId34"/>
    <p:sldId id="268" r:id="rId35"/>
    <p:sldId id="381" r:id="rId36"/>
    <p:sldId id="382" r:id="rId37"/>
    <p:sldId id="445" r:id="rId38"/>
    <p:sldId id="351" r:id="rId39"/>
    <p:sldId id="322" r:id="rId40"/>
    <p:sldId id="399" r:id="rId41"/>
    <p:sldId id="465" r:id="rId42"/>
    <p:sldId id="339" r:id="rId43"/>
    <p:sldId id="340" r:id="rId44"/>
    <p:sldId id="320" r:id="rId45"/>
    <p:sldId id="360" r:id="rId46"/>
    <p:sldId id="319" r:id="rId47"/>
    <p:sldId id="265" r:id="rId48"/>
    <p:sldId id="361" r:id="rId49"/>
    <p:sldId id="362" r:id="rId50"/>
    <p:sldId id="401" r:id="rId51"/>
    <p:sldId id="276" r:id="rId52"/>
    <p:sldId id="291" r:id="rId53"/>
    <p:sldId id="296" r:id="rId54"/>
    <p:sldId id="353" r:id="rId55"/>
    <p:sldId id="354" r:id="rId56"/>
    <p:sldId id="385" r:id="rId57"/>
    <p:sldId id="466" r:id="rId58"/>
    <p:sldId id="289" r:id="rId59"/>
    <p:sldId id="290" r:id="rId60"/>
    <p:sldId id="416" r:id="rId61"/>
    <p:sldId id="449" r:id="rId62"/>
    <p:sldId id="415" r:id="rId63"/>
    <p:sldId id="358" r:id="rId64"/>
    <p:sldId id="317" r:id="rId65"/>
    <p:sldId id="391" r:id="rId66"/>
    <p:sldId id="427" r:id="rId67"/>
    <p:sldId id="293" r:id="rId68"/>
    <p:sldId id="431" r:id="rId69"/>
    <p:sldId id="404" r:id="rId70"/>
    <p:sldId id="281" r:id="rId71"/>
    <p:sldId id="387" r:id="rId72"/>
    <p:sldId id="388" r:id="rId73"/>
    <p:sldId id="417" r:id="rId74"/>
    <p:sldId id="266" r:id="rId75"/>
    <p:sldId id="347" r:id="rId76"/>
    <p:sldId id="432" r:id="rId77"/>
    <p:sldId id="469" r:id="rId78"/>
  </p:sldIdLst>
  <p:sldSz cx="9144000" cy="6858000" type="screen4x3"/>
  <p:notesSz cx="6792913" cy="9925050"/>
  <p:defaultTextStyle>
    <a:defPPr>
      <a:defRPr lang="de-CH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3C53C-81C2-453E-A6FD-47CE97FAA144}" v="1" dt="2026-09-09T17:36:21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Chlibec" userId="c87dddfd14196b94" providerId="LiveId" clId="{F4ED6806-5298-49E5-9E96-CC0CF4687DFB}"/>
    <pc:docChg chg="undo custSel addSld delSld modSld sldOrd modMainMaster modNotesMaster modHandout">
      <pc:chgData name="Thomas Chlibec" userId="c87dddfd14196b94" providerId="LiveId" clId="{F4ED6806-5298-49E5-9E96-CC0CF4687DFB}" dt="2026-09-09T17:45:33.852" v="13051" actId="2696"/>
      <pc:docMkLst>
        <pc:docMk/>
      </pc:docMkLst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0" sldId="267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0" sldId="270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964808567" sldId="272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754183729" sldId="273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347202085" sldId="277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406572489" sldId="280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84952771" sldId="284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747229743" sldId="285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804382882" sldId="297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773718769" sldId="301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838859151" sldId="303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558434377" sldId="312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038623771" sldId="342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144533818" sldId="343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60163994" sldId="344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420180503" sldId="345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4200981902" sldId="346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4103563760" sldId="348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716804994" sldId="369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557045511" sldId="370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188249550" sldId="371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4278646380" sldId="374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520255068" sldId="375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706124747" sldId="376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708107278" sldId="379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629300645" sldId="384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487964718" sldId="386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719346006" sldId="398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71169972" sldId="402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688574854" sldId="403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539953677" sldId="405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676269536" sldId="406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571619258" sldId="407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4128620154" sldId="408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078115679" sldId="409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843051067" sldId="418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223084547" sldId="419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598535596" sldId="420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051011861" sldId="421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4208116592" sldId="422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565293516" sldId="423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350255174" sldId="424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052067939" sldId="425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565096443" sldId="426"/>
        </pc:sldMkLst>
      </pc:sldChg>
      <pc:sldChg chg="ord">
        <pc:chgData name="Thomas Chlibec" userId="c87dddfd14196b94" providerId="LiveId" clId="{F4ED6806-5298-49E5-9E96-CC0CF4687DFB}" dt="2026-09-09T17:35:12.720" v="12967"/>
        <pc:sldMkLst>
          <pc:docMk/>
          <pc:sldMk cId="327467951" sldId="432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304781009" sldId="433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472152013" sldId="434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557281312" sldId="435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749641761" sldId="436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712374636" sldId="437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976276250" sldId="438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3594445181" sldId="441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1175316958" sldId="450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427753484" sldId="464"/>
        </pc:sldMkLst>
      </pc:sldChg>
      <pc:sldChg chg="del">
        <pc:chgData name="Thomas Chlibec" userId="c87dddfd14196b94" providerId="LiveId" clId="{F4ED6806-5298-49E5-9E96-CC0CF4687DFB}" dt="2026-09-09T17:45:33.852" v="13051" actId="2696"/>
        <pc:sldMkLst>
          <pc:docMk/>
          <pc:sldMk cId="2530046976" sldId="468"/>
        </pc:sldMkLst>
      </pc:sldChg>
      <pc:sldChg chg="modSp new mod">
        <pc:chgData name="Thomas Chlibec" userId="c87dddfd14196b94" providerId="LiveId" clId="{F4ED6806-5298-49E5-9E96-CC0CF4687DFB}" dt="2026-09-09T17:36:39.409" v="13050" actId="5793"/>
        <pc:sldMkLst>
          <pc:docMk/>
          <pc:sldMk cId="1125099036" sldId="469"/>
        </pc:sldMkLst>
        <pc:spChg chg="mod">
          <ac:chgData name="Thomas Chlibec" userId="c87dddfd14196b94" providerId="LiveId" clId="{F4ED6806-5298-49E5-9E96-CC0CF4687DFB}" dt="2026-09-09T17:36:39.409" v="13050" actId="5793"/>
          <ac:spMkLst>
            <pc:docMk/>
            <pc:sldMk cId="1125099036" sldId="469"/>
            <ac:spMk id="3" creationId="{ECE65BA2-138B-6842-0E3D-B42469D0596B}"/>
          </ac:spMkLst>
        </pc:spChg>
      </pc:sldChg>
      <pc:sldChg chg="add del">
        <pc:chgData name="Thomas Chlibec" userId="c87dddfd14196b94" providerId="LiveId" clId="{F4ED6806-5298-49E5-9E96-CC0CF4687DFB}" dt="2026-09-09T17:45:33.852" v="13051" actId="2696"/>
        <pc:sldMkLst>
          <pc:docMk/>
          <pc:sldMk cId="3686133674" sldId="470"/>
        </pc:sldMkLst>
      </pc:sldChg>
      <pc:sldChg chg="modSp new del mod">
        <pc:chgData name="Thomas Chlibec" userId="c87dddfd14196b94" providerId="LiveId" clId="{F4ED6806-5298-49E5-9E96-CC0CF4687DFB}" dt="2026-09-09T17:45:33.852" v="13051" actId="2696"/>
        <pc:sldMkLst>
          <pc:docMk/>
          <pc:sldMk cId="3958167716" sldId="471"/>
        </pc:sldMkLst>
        <pc:spChg chg="mod">
          <ac:chgData name="Thomas Chlibec" userId="c87dddfd14196b94" providerId="LiveId" clId="{F4ED6806-5298-49E5-9E96-CC0CF4687DFB}" dt="2026-09-09T17:36:11.090" v="13043" actId="20577"/>
          <ac:spMkLst>
            <pc:docMk/>
            <pc:sldMk cId="3958167716" sldId="471"/>
            <ac:spMk id="2" creationId="{8A038E79-EE96-DBA4-7566-74236193C3A1}"/>
          </ac:spMkLst>
        </pc:spChg>
        <pc:spChg chg="mod">
          <ac:chgData name="Thomas Chlibec" userId="c87dddfd14196b94" providerId="LiveId" clId="{F4ED6806-5298-49E5-9E96-CC0CF4687DFB}" dt="2026-09-09T17:36:29.390" v="13046" actId="122"/>
          <ac:spMkLst>
            <pc:docMk/>
            <pc:sldMk cId="3958167716" sldId="471"/>
            <ac:spMk id="3" creationId="{80203799-2AC8-1010-4AA3-28751BEF712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/>
            <a:t>Colitis, Divertikulitis</a:t>
          </a:r>
          <a:endParaRPr lang="en-US" dirty="0"/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en-US" dirty="0"/>
            <a:t>CED (M Crohn, Colitis </a:t>
          </a:r>
          <a:r>
            <a:rPr lang="en-US" dirty="0" err="1"/>
            <a:t>ulcerosa</a:t>
          </a:r>
          <a:r>
            <a:rPr lang="en-US" dirty="0"/>
            <a:t>), </a:t>
          </a:r>
          <a:r>
            <a:rPr lang="en-US" dirty="0" err="1"/>
            <a:t>Komplikationen</a:t>
          </a:r>
          <a:r>
            <a:rPr lang="en-US" dirty="0"/>
            <a:t>: </a:t>
          </a:r>
          <a:r>
            <a:rPr lang="en-US" dirty="0" err="1"/>
            <a:t>Fisteln</a:t>
          </a:r>
          <a:r>
            <a:rPr lang="en-US" dirty="0"/>
            <a:t>, </a:t>
          </a:r>
          <a:r>
            <a:rPr lang="en-US" dirty="0" err="1"/>
            <a:t>Abszesse</a:t>
          </a:r>
          <a:r>
            <a:rPr lang="en-US" dirty="0"/>
            <a:t>, FF, </a:t>
          </a:r>
          <a:r>
            <a:rPr lang="en-US" dirty="0" err="1"/>
            <a:t>Stenosen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(Zöliakie)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/>
            <a:t>Colitis, (Sigma)-Divertikulitis</a:t>
          </a:r>
          <a:endParaRPr lang="en-US" dirty="0"/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/>
            <a:t>(segmentale) Ileitis, … </a:t>
          </a:r>
          <a:r>
            <a:rPr lang="de-DE" dirty="0" err="1"/>
            <a:t>itis</a:t>
          </a:r>
          <a:r>
            <a:rPr lang="de-DE" dirty="0"/>
            <a:t>…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>
              <a:solidFill>
                <a:srgbClr val="FF0000"/>
              </a:solidFill>
            </a:rPr>
            <a:t>Colitis, (Sigma)-Divertikulitis</a:t>
          </a:r>
          <a:endParaRPr lang="en-US" dirty="0">
            <a:solidFill>
              <a:srgbClr val="FF0000"/>
            </a:solidFill>
          </a:endParaRPr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/>
            <a:t>(segmentale) Ileitis, … </a:t>
          </a:r>
          <a:r>
            <a:rPr lang="de-DE" dirty="0" err="1"/>
            <a:t>itis</a:t>
          </a:r>
          <a:r>
            <a:rPr lang="de-DE" dirty="0"/>
            <a:t>…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Colitis, Divertikulitis</a:t>
          </a:r>
          <a:endParaRPr lang="en-US" sz="1800" kern="1200" dirty="0"/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CED (M Crohn, Colitis </a:t>
          </a:r>
          <a:r>
            <a:rPr lang="en-US" sz="1800" kern="1200" dirty="0" err="1"/>
            <a:t>ulcerosa</a:t>
          </a:r>
          <a:r>
            <a:rPr lang="en-US" sz="1800" kern="1200" dirty="0"/>
            <a:t>), </a:t>
          </a:r>
          <a:r>
            <a:rPr lang="en-US" sz="1800" kern="1200" dirty="0" err="1"/>
            <a:t>Komplikationen</a:t>
          </a:r>
          <a:r>
            <a:rPr lang="en-US" sz="1800" kern="1200" dirty="0"/>
            <a:t>: </a:t>
          </a:r>
          <a:r>
            <a:rPr lang="en-US" sz="1800" kern="1200" dirty="0" err="1"/>
            <a:t>Fisteln</a:t>
          </a:r>
          <a:r>
            <a:rPr lang="en-US" sz="1800" kern="1200" dirty="0"/>
            <a:t>, </a:t>
          </a:r>
          <a:r>
            <a:rPr lang="en-US" sz="1800" kern="1200" dirty="0" err="1"/>
            <a:t>Abszesse</a:t>
          </a:r>
          <a:r>
            <a:rPr lang="en-US" sz="1800" kern="1200" dirty="0"/>
            <a:t>, FF, </a:t>
          </a:r>
          <a:r>
            <a:rPr lang="en-US" sz="1800" kern="1200" dirty="0" err="1"/>
            <a:t>Stenosen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(Zöliakie)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0000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Colitis, (Sigma)-Divertikulitis</a:t>
          </a:r>
          <a:endParaRPr lang="en-US" sz="1800" kern="1200" dirty="0"/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(segmentale) Ileitis, … </a:t>
          </a:r>
          <a:r>
            <a:rPr lang="de-DE" sz="1800" kern="1200" dirty="0" err="1"/>
            <a:t>itis</a:t>
          </a:r>
          <a:r>
            <a:rPr lang="de-DE" sz="1800" kern="1200" dirty="0"/>
            <a:t>…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rgbClr val="FF0000"/>
              </a:solidFill>
            </a:rPr>
            <a:t>Colitis, (Sigma)-Divertikulitis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(segmentale) Ileitis, … </a:t>
          </a:r>
          <a:r>
            <a:rPr lang="de-DE" sz="1800" kern="1200" dirty="0" err="1"/>
            <a:t>itis</a:t>
          </a:r>
          <a:r>
            <a:rPr lang="de-DE" sz="1800" kern="1200" dirty="0"/>
            <a:t>…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A98AA-4FE5-1E43-8056-7FFA4A6DFD4A}" type="datetimeFigureOut">
              <a:rPr lang="de-CH" smtClean="0"/>
              <a:pPr/>
              <a:t>09.09.2026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0E5C4-2711-2A49-AC40-5767100F3DB0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3A333-192D-D943-B0D3-21FA8CA44DFC}" type="datetimeFigureOut">
              <a:rPr lang="de-CH" smtClean="0"/>
              <a:pPr/>
              <a:t>09.09.2026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292" y="4714399"/>
            <a:ext cx="5434330" cy="446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606D7-7DC3-314E-AD39-7EA3AD16C50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A4B06-FB3D-43A4-8D2A-3978500A0398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0E09-F9DD-4829-B7F3-94651DA7037F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49525" y="6381750"/>
            <a:ext cx="4044950" cy="365125"/>
          </a:xfrm>
        </p:spPr>
        <p:txBody>
          <a:bodyPr/>
          <a:lstStyle>
            <a:lvl1pPr>
              <a:defRPr sz="800"/>
            </a:lvl1pPr>
          </a:lstStyle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8251-EC4F-4FAF-AE2B-583594FEB71A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28A7-5B89-4E54-93EB-A4AB2D081008}" type="datetime1">
              <a:rPr lang="de-CH" smtClean="0"/>
              <a:t>09.09.2026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5D4FE-38C0-4159-B9F6-B29C7537CC72}" type="datetime1">
              <a:rPr lang="de-CH" smtClean="0"/>
              <a:t>09.09.2026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A7ED-029A-4EF3-84D0-54B5BE5589DC}" type="datetime1">
              <a:rPr lang="de-CH" smtClean="0"/>
              <a:t>09.09.2026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2602-026D-480C-AE68-E5B267C603E8}" type="datetime1">
              <a:rPr lang="de-CH" smtClean="0"/>
              <a:t>09.09.2026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61D97-3B46-4392-BA8C-C6CD89D8EC0D}" type="datetime1">
              <a:rPr lang="de-CH" smtClean="0"/>
              <a:t>09.09.2026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95A1-9C6F-4287-9B35-7B688B2127E0}" type="datetime1">
              <a:rPr lang="de-CH" smtClean="0"/>
              <a:t>09.09.2026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0764-E525-4FB6-9A06-D74051D9530D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6B950-9E51-439D-915E-E6F80D8388EC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CH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69F5-4EFD-4F77-8BC0-6DEA58DA1077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21.JP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4.jpg"/><Relationship Id="rId4" Type="http://schemas.openxmlformats.org/officeDocument/2006/relationships/video" Target="../media/media2.mp4"/><Relationship Id="rId9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4.JP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5.mp4"/><Relationship Id="rId7" Type="http://schemas.openxmlformats.org/officeDocument/2006/relationships/image" Target="../media/image39.JP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7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p4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0.jpg"/><Relationship Id="rId5" Type="http://schemas.openxmlformats.org/officeDocument/2006/relationships/image" Target="../media/image43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5.jpg"/><Relationship Id="rId5" Type="http://schemas.openxmlformats.org/officeDocument/2006/relationships/image" Target="../media/image46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5.jpg"/><Relationship Id="rId5" Type="http://schemas.openxmlformats.org/officeDocument/2006/relationships/image" Target="../media/image48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5.jpg"/><Relationship Id="rId5" Type="http://schemas.openxmlformats.org/officeDocument/2006/relationships/image" Target="../media/image49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12.mp4"/><Relationship Id="rId7" Type="http://schemas.openxmlformats.org/officeDocument/2006/relationships/image" Target="../media/image51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2.mp4"/><Relationship Id="rId9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4.jpg"/><Relationship Id="rId5" Type="http://schemas.openxmlformats.org/officeDocument/2006/relationships/image" Target="../media/image6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59.jpg"/><Relationship Id="rId5" Type="http://schemas.openxmlformats.org/officeDocument/2006/relationships/image" Target="../media/image6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59.jpg"/><Relationship Id="rId5" Type="http://schemas.openxmlformats.org/officeDocument/2006/relationships/image" Target="../media/image6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60.JPG"/><Relationship Id="rId5" Type="http://schemas.openxmlformats.org/officeDocument/2006/relationships/image" Target="../media/image6.png"/><Relationship Id="rId4" Type="http://schemas.openxmlformats.org/officeDocument/2006/relationships/image" Target="../media/image18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png"/><Relationship Id="rId5" Type="http://schemas.openxmlformats.org/officeDocument/2006/relationships/image" Target="../media/image59.jp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6.png"/><Relationship Id="rId5" Type="http://schemas.openxmlformats.org/officeDocument/2006/relationships/image" Target="../media/image62.png"/><Relationship Id="rId4" Type="http://schemas.openxmlformats.org/officeDocument/2006/relationships/image" Target="../media/image54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media" Target="../media/media18.mp4"/><Relationship Id="rId7" Type="http://schemas.openxmlformats.org/officeDocument/2006/relationships/image" Target="../media/image62.png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image" Target="../media/image54.jp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8.mp4"/><Relationship Id="rId9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65.jpg"/><Relationship Id="rId5" Type="http://schemas.openxmlformats.org/officeDocument/2006/relationships/image" Target="../media/image6.png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jp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g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67.jpg"/><Relationship Id="rId5" Type="http://schemas.openxmlformats.org/officeDocument/2006/relationships/image" Target="../media/image6.png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69.jpg"/><Relationship Id="rId5" Type="http://schemas.openxmlformats.org/officeDocument/2006/relationships/image" Target="../media/image68.png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71.jpg"/><Relationship Id="rId5" Type="http://schemas.openxmlformats.org/officeDocument/2006/relationships/image" Target="../media/image6.png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1.jpg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6" Type="http://schemas.openxmlformats.org/officeDocument/2006/relationships/image" Target="../media/image69.jpg"/><Relationship Id="rId5" Type="http://schemas.openxmlformats.org/officeDocument/2006/relationships/image" Target="../media/image72.png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6" Type="http://schemas.openxmlformats.org/officeDocument/2006/relationships/image" Target="../media/image74.jpg"/><Relationship Id="rId5" Type="http://schemas.openxmlformats.org/officeDocument/2006/relationships/image" Target="../media/image73.png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microsoft.com/office/2007/relationships/media" Target="../media/media26.mp4"/><Relationship Id="rId7" Type="http://schemas.openxmlformats.org/officeDocument/2006/relationships/image" Target="../media/image76.png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6" Type="http://schemas.openxmlformats.org/officeDocument/2006/relationships/image" Target="../media/image7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6.mp4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7.mp4"/><Relationship Id="rId1" Type="http://schemas.microsoft.com/office/2007/relationships/media" Target="../media/media27.mp4"/><Relationship Id="rId6" Type="http://schemas.openxmlformats.org/officeDocument/2006/relationships/image" Target="../media/image74.jpg"/><Relationship Id="rId5" Type="http://schemas.openxmlformats.org/officeDocument/2006/relationships/image" Target="../media/image6.png"/><Relationship Id="rId4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6" Type="http://schemas.openxmlformats.org/officeDocument/2006/relationships/image" Target="../media/image6.png"/><Relationship Id="rId5" Type="http://schemas.openxmlformats.org/officeDocument/2006/relationships/image" Target="../media/image81.jpg"/><Relationship Id="rId4" Type="http://schemas.openxmlformats.org/officeDocument/2006/relationships/image" Target="../media/image8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9.mp4"/><Relationship Id="rId1" Type="http://schemas.microsoft.com/office/2007/relationships/media" Target="../media/media29.mp4"/><Relationship Id="rId6" Type="http://schemas.openxmlformats.org/officeDocument/2006/relationships/image" Target="../media/image6.png"/><Relationship Id="rId5" Type="http://schemas.openxmlformats.org/officeDocument/2006/relationships/image" Target="../media/image81.jpg"/><Relationship Id="rId4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8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g"/><Relationship Id="rId4" Type="http://schemas.openxmlformats.org/officeDocument/2006/relationships/image" Target="../media/image30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18.jpg"/><Relationship Id="rId5" Type="http://schemas.openxmlformats.org/officeDocument/2006/relationships/image" Target="../media/image16.jpg"/><Relationship Id="rId4" Type="http://schemas.openxmlformats.org/officeDocument/2006/relationships/image" Target="../media/image87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9.jp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8.jp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svg"/><Relationship Id="rId5" Type="http://schemas.openxmlformats.org/officeDocument/2006/relationships/image" Target="../media/image4.JPG"/><Relationship Id="rId4" Type="http://schemas.openxmlformats.org/officeDocument/2006/relationships/image" Target="../media/image28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microsoft.com/office/2007/relationships/media" Target="../media/media31.mp4"/><Relationship Id="rId7" Type="http://schemas.openxmlformats.org/officeDocument/2006/relationships/image" Target="../media/image93.png"/><Relationship Id="rId2" Type="http://schemas.openxmlformats.org/officeDocument/2006/relationships/video" Target="../media/media30.mp4"/><Relationship Id="rId1" Type="http://schemas.microsoft.com/office/2007/relationships/media" Target="../media/media30.mp4"/><Relationship Id="rId6" Type="http://schemas.openxmlformats.org/officeDocument/2006/relationships/image" Target="../media/image9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1.mp4"/><Relationship Id="rId9" Type="http://schemas.openxmlformats.org/officeDocument/2006/relationships/image" Target="../media/image94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media" Target="../media/media33.mp4"/><Relationship Id="rId7" Type="http://schemas.openxmlformats.org/officeDocument/2006/relationships/image" Target="../media/image97.png"/><Relationship Id="rId2" Type="http://schemas.openxmlformats.org/officeDocument/2006/relationships/video" Target="../media/media32.mp4"/><Relationship Id="rId1" Type="http://schemas.microsoft.com/office/2007/relationships/media" Target="../media/media32.mp4"/><Relationship Id="rId6" Type="http://schemas.openxmlformats.org/officeDocument/2006/relationships/image" Target="../media/image96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33.mp4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microsoft.com/office/2007/relationships/media" Target="../media/media1.MOV"/><Relationship Id="rId7" Type="http://schemas.openxmlformats.org/officeDocument/2006/relationships/image" Target="../media/image22.png"/><Relationship Id="rId2" Type="http://schemas.openxmlformats.org/officeDocument/2006/relationships/video" Target="../media/media34.mp4"/><Relationship Id="rId1" Type="http://schemas.microsoft.com/office/2007/relationships/media" Target="../media/media34.mp4"/><Relationship Id="rId6" Type="http://schemas.openxmlformats.org/officeDocument/2006/relationships/image" Target="../media/image98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1.MOV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0.jpg"/><Relationship Id="rId4" Type="http://schemas.openxmlformats.org/officeDocument/2006/relationships/image" Target="../media/image90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Werkzeug, Platane Flugzeug Hobel, Person, Handwerkzeug enthält.&#10;&#10;KI-generierte Inhalte können fehlerhaft sein.">
            <a:extLst>
              <a:ext uri="{FF2B5EF4-FFF2-40B4-BE49-F238E27FC236}">
                <a16:creationId xmlns:a16="http://schemas.microsoft.com/office/drawing/2014/main" id="{C706AC23-2FBB-965E-D10D-22B20B0FA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r="15964" b="-1"/>
          <a:stretch/>
        </p:blipFill>
        <p:spPr>
          <a:xfrm>
            <a:off x="3598034" y="334469"/>
            <a:ext cx="5163728" cy="36622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C63BDA-0D69-7BC1-97C9-49221F5D2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8342" y="4068823"/>
            <a:ext cx="5040962" cy="1424934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Handwerklicher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Refresher </a:t>
            </a:r>
            <a:r>
              <a:rPr lang="en-US" dirty="0" err="1"/>
              <a:t>Darmsonografie</a:t>
            </a:r>
            <a:endParaRPr lang="en-US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47F9F2-AD77-8682-6771-9E12C9C1E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342" y="5246840"/>
            <a:ext cx="4992043" cy="1424934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Dreiländertreffen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Davos 2025</a:t>
            </a:r>
          </a:p>
          <a:p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Thomas Chlibec - FA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Allgemeinmedizin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und FA </a:t>
            </a:r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Radiologie</a:t>
            </a:r>
            <a:endParaRPr lang="en-US" sz="15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500" dirty="0" err="1">
                <a:solidFill>
                  <a:schemeClr val="bg1">
                    <a:lumMod val="50000"/>
                  </a:schemeClr>
                </a:solidFill>
              </a:rPr>
              <a:t>Ultraschallzentrum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 Rorschach, CH - www.swisssono.ch</a:t>
            </a:r>
          </a:p>
        </p:txBody>
      </p:sp>
      <p:pic>
        <p:nvPicPr>
          <p:cNvPr id="4" name="Grafik 3" descr="Ein Bild, das Text, Screenshot, Website, Onlinewerbung enthält.&#10;&#10;KI-generierte Inhalte können fehlerhaft sein.">
            <a:extLst>
              <a:ext uri="{FF2B5EF4-FFF2-40B4-BE49-F238E27FC236}">
                <a16:creationId xmlns:a16="http://schemas.microsoft.com/office/drawing/2014/main" id="{E84C2FA9-E789-F496-FE1B-ABB3CB918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837" y="3802369"/>
            <a:ext cx="2578813" cy="1996340"/>
          </a:xfrm>
          <a:prstGeom prst="rect">
            <a:avLst/>
          </a:prstGeom>
        </p:spPr>
      </p:pic>
      <p:pic>
        <p:nvPicPr>
          <p:cNvPr id="6" name="Picture 2" descr="Ein Bild, das Text, Schrift, Quadrat enthält.&#10;&#10;KI-generierte Inhalte können fehlerhaft sein.">
            <a:extLst>
              <a:ext uri="{FF2B5EF4-FFF2-40B4-BE49-F238E27FC236}">
                <a16:creationId xmlns:a16="http://schemas.microsoft.com/office/drawing/2014/main" id="{6C9EAA4C-ECA0-696E-FB58-A77D20437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17" y="550949"/>
            <a:ext cx="1303306" cy="161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nhaltsplatzhalter 8" descr="Ein Bild, das Text, Axt enthält.&#10;&#10;Automatisch generierte Beschreibung">
            <a:extLst>
              <a:ext uri="{FF2B5EF4-FFF2-40B4-BE49-F238E27FC236}">
                <a16:creationId xmlns:a16="http://schemas.microsoft.com/office/drawing/2014/main" id="{AB4EDF45-14D3-C5C7-3C10-75D1C23B3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667" y="2354117"/>
            <a:ext cx="2917239" cy="179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41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FCE5D-DD46-7625-57B5-69AC1A39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FF0000"/>
                </a:solidFill>
              </a:rPr>
              <a:t>Handwerklicher</a:t>
            </a:r>
            <a:r>
              <a:rPr lang="de-CH" dirty="0"/>
              <a:t> Refresher Darmsonografie </a:t>
            </a:r>
            <a:br>
              <a:rPr lang="de-CH" dirty="0"/>
            </a:br>
            <a:r>
              <a:rPr lang="de-CH" dirty="0"/>
              <a:t>DLT 2025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37630A-4C78-FE2A-94B0-1F1F3EADE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e-DE" dirty="0"/>
              <a:t>Teil 1: Allgemeines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Teil 2: Untersuchung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Teil 3: Pathologien</a:t>
            </a:r>
          </a:p>
          <a:p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08C658-FA64-C89F-499E-5FC96E1C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CAF6297-0D4F-50C6-76ED-39990BD67C88}"/>
              </a:ext>
            </a:extLst>
          </p:cNvPr>
          <p:cNvSpPr/>
          <p:nvPr/>
        </p:nvSpPr>
        <p:spPr>
          <a:xfrm>
            <a:off x="2434975" y="1284270"/>
            <a:ext cx="4335695" cy="12431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6" name="Grafik 5" descr="Ein Bild, das Werkzeug, Platane Flugzeug Hobel, Person, Handwerkzeug enthält.&#10;&#10;KI-generierte Inhalte können fehlerhaft sein.">
            <a:extLst>
              <a:ext uri="{FF2B5EF4-FFF2-40B4-BE49-F238E27FC236}">
                <a16:creationId xmlns:a16="http://schemas.microsoft.com/office/drawing/2014/main" id="{91BF50AA-8A4C-2A36-3F8F-E90D86A0A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r="15964" b="-1"/>
          <a:stretch/>
        </p:blipFill>
        <p:spPr>
          <a:xfrm>
            <a:off x="3827282" y="4784943"/>
            <a:ext cx="1333440" cy="94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3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4E75870C-AEDE-433F-97F0-73711CF19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5051" y="1370013"/>
            <a:ext cx="812181" cy="2205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Bild 4" descr="magendarmtrakt.png"/>
          <p:cNvPicPr>
            <a:picLocks noChangeAspect="1"/>
          </p:cNvPicPr>
          <p:nvPr/>
        </p:nvPicPr>
        <p:blipFill>
          <a:blip r:embed="rId3"/>
          <a:srcRect l="20145" t="2659" r="27220"/>
          <a:stretch>
            <a:fillRect/>
          </a:stretch>
        </p:blipFill>
        <p:spPr>
          <a:xfrm>
            <a:off x="6051826" y="2784297"/>
            <a:ext cx="2239419" cy="345695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Abschnitte Verdauungstrakt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645" y="1600200"/>
            <a:ext cx="8229600" cy="4525963"/>
          </a:xfrm>
        </p:spPr>
        <p:txBody>
          <a:bodyPr/>
          <a:lstStyle/>
          <a:p>
            <a:r>
              <a:rPr lang="de-CH" dirty="0"/>
              <a:t>Ösophagus</a:t>
            </a:r>
          </a:p>
          <a:p>
            <a:r>
              <a:rPr lang="de-CH" dirty="0"/>
              <a:t>Magen</a:t>
            </a:r>
          </a:p>
          <a:p>
            <a:r>
              <a:rPr lang="de-CH" dirty="0"/>
              <a:t>Duodenum, </a:t>
            </a:r>
            <a:r>
              <a:rPr lang="de-CH" dirty="0">
                <a:solidFill>
                  <a:srgbClr val="00B050"/>
                </a:solidFill>
              </a:rPr>
              <a:t>Jejunum, Ileum</a:t>
            </a:r>
          </a:p>
          <a:p>
            <a:r>
              <a:rPr lang="de-CH" dirty="0" err="1">
                <a:solidFill>
                  <a:srgbClr val="00B050"/>
                </a:solidFill>
              </a:rPr>
              <a:t>Coecum</a:t>
            </a:r>
            <a:r>
              <a:rPr lang="de-CH" dirty="0">
                <a:solidFill>
                  <a:srgbClr val="00B050"/>
                </a:solidFill>
              </a:rPr>
              <a:t>, Appendix</a:t>
            </a:r>
          </a:p>
          <a:p>
            <a:r>
              <a:rPr lang="de-CH" dirty="0">
                <a:solidFill>
                  <a:srgbClr val="00B050"/>
                </a:solidFill>
              </a:rPr>
              <a:t>Colon (Sigma)</a:t>
            </a:r>
          </a:p>
          <a:p>
            <a:r>
              <a:rPr lang="de-CH" dirty="0"/>
              <a:t>Rektum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C008C8B-E8D3-A75D-2CA6-8570A631419D}"/>
              </a:ext>
            </a:extLst>
          </p:cNvPr>
          <p:cNvSpPr/>
          <p:nvPr/>
        </p:nvSpPr>
        <p:spPr>
          <a:xfrm>
            <a:off x="6263862" y="3965626"/>
            <a:ext cx="1802296" cy="18830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Exkurs Oesophagus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BFF12F97-601A-4FF2-BF84-1E09277752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1415"/>
          <a:stretch>
            <a:fillRect/>
          </a:stretch>
        </p:blipFill>
        <p:spPr>
          <a:xfrm>
            <a:off x="1692613" y="1005715"/>
            <a:ext cx="5758774" cy="5154743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C3232700-4103-52AE-C665-2334C2577A35}"/>
              </a:ext>
            </a:extLst>
          </p:cNvPr>
          <p:cNvSpPr/>
          <p:nvPr/>
        </p:nvSpPr>
        <p:spPr>
          <a:xfrm>
            <a:off x="3790445" y="3187930"/>
            <a:ext cx="1243893" cy="12094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Person, Finger, Nagel, Im Haus enthält.&#10;&#10;KI-generierte Inhalte können fehlerhaft sein.">
            <a:extLst>
              <a:ext uri="{FF2B5EF4-FFF2-40B4-BE49-F238E27FC236}">
                <a16:creationId xmlns:a16="http://schemas.microsoft.com/office/drawing/2014/main" id="{3C15ADEC-5770-1830-2190-71DF6F2B6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928701" y="697542"/>
            <a:ext cx="1555421" cy="105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5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17425A5-9866-3FC8-1FC6-069E3325E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C78217-551E-8144-3A6E-518328A24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Exkurs Kardia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266284-43A0-E8DE-F79A-D9E3F3C3F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9ACF78E-2F3C-C892-1319-FE5D5272E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24509"/>
          <a:stretch>
            <a:fillRect/>
          </a:stretch>
        </p:blipFill>
        <p:spPr bwMode="auto">
          <a:xfrm>
            <a:off x="420457" y="783080"/>
            <a:ext cx="1865312" cy="382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Grafik 7" descr="Ein Bild, das Text, Monitor, Screenshot enthält.&#10;&#10;Automatisch generierte Beschreibung">
            <a:extLst>
              <a:ext uri="{FF2B5EF4-FFF2-40B4-BE49-F238E27FC236}">
                <a16:creationId xmlns:a16="http://schemas.microsoft.com/office/drawing/2014/main" id="{BC548DB6-19E2-7DE6-6CE5-EDE66D126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148" y="802894"/>
            <a:ext cx="5790114" cy="4523865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284741A3-E8A4-5C7F-02C3-3ABFB9932B4C}"/>
              </a:ext>
            </a:extLst>
          </p:cNvPr>
          <p:cNvSpPr/>
          <p:nvPr/>
        </p:nvSpPr>
        <p:spPr>
          <a:xfrm rot="13967530">
            <a:off x="938780" y="2481838"/>
            <a:ext cx="828666" cy="34604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841BC4F4-AA20-C79D-DB69-C23061991A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810" t="2610" r="29592" b="57571"/>
          <a:stretch>
            <a:fillRect/>
          </a:stretch>
        </p:blipFill>
        <p:spPr>
          <a:xfrm>
            <a:off x="4249994" y="4698625"/>
            <a:ext cx="1769806" cy="1414137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C2E7833E-8F9D-72EF-3031-B19AF30B3B9D}"/>
              </a:ext>
            </a:extLst>
          </p:cNvPr>
          <p:cNvSpPr/>
          <p:nvPr/>
        </p:nvSpPr>
        <p:spPr>
          <a:xfrm rot="15974901">
            <a:off x="4827838" y="4834749"/>
            <a:ext cx="703266" cy="26492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 descr="Ein Bild, das Person, Gesundheitsversorgung, medizinische Ausrüstung, medizinisch enthält.&#10;&#10;KI-generierte Inhalte können fehlerhaft sein.">
            <a:extLst>
              <a:ext uri="{FF2B5EF4-FFF2-40B4-BE49-F238E27FC236}">
                <a16:creationId xmlns:a16="http://schemas.microsoft.com/office/drawing/2014/main" id="{9702BBAC-C1BF-BF11-F56A-BE34B36D78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74" y="3668317"/>
            <a:ext cx="1885516" cy="1414137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F280CB0-2939-980E-21F2-AA59C21CA1B9}"/>
              </a:ext>
            </a:extLst>
          </p:cNvPr>
          <p:cNvSpPr txBox="1"/>
          <p:nvPr/>
        </p:nvSpPr>
        <p:spPr>
          <a:xfrm>
            <a:off x="7304926" y="6447674"/>
            <a:ext cx="13885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Quelle im Anhang: 8)</a:t>
            </a:r>
            <a:endParaRPr lang="de-CH" sz="1100" dirty="0"/>
          </a:p>
        </p:txBody>
      </p:sp>
    </p:spTree>
    <p:extLst>
      <p:ext uri="{BB962C8B-B14F-4D97-AF65-F5344CB8AC3E}">
        <p14:creationId xmlns:p14="http://schemas.microsoft.com/office/powerpoint/2010/main" val="226638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E4155-7F1C-5CFE-7E65-8894B74B1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F4EFF0-68A4-B51A-71CE-9F6145B7B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Fragestellungen in der Darmsonographie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222E98C5-1E7D-81CD-5C9C-0EBD20831F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920526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1B7247-7EA0-A043-420E-A2929C12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1223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E95C604E-F281-DBE9-03F9-635C2917E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639" r="30672"/>
          <a:stretch>
            <a:fillRect/>
          </a:stretch>
        </p:blipFill>
        <p:spPr>
          <a:xfrm>
            <a:off x="31680" y="788737"/>
            <a:ext cx="3020603" cy="43170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D2A7741-F948-DAB1-4388-AEE1814D7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Anatomie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2112733-B456-2C08-4BEC-020B7B71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7" name="Grafik 6" descr="Ein Bild, das Karte, Zeichnung, Text, Entwurf enthält.&#10;&#10;KI-generierte Inhalte können fehlerhaft sein.">
            <a:extLst>
              <a:ext uri="{FF2B5EF4-FFF2-40B4-BE49-F238E27FC236}">
                <a16:creationId xmlns:a16="http://schemas.microsoft.com/office/drawing/2014/main" id="{4CA9FE75-D707-891F-BA7E-8C3A5D28E0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53"/>
          <a:stretch>
            <a:fillRect/>
          </a:stretch>
        </p:blipFill>
        <p:spPr>
          <a:xfrm rot="5400000">
            <a:off x="2275924" y="1547594"/>
            <a:ext cx="4317029" cy="2799315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1A2A74A9-E75D-BD3F-4611-5C10DA922F78}"/>
              </a:ext>
            </a:extLst>
          </p:cNvPr>
          <p:cNvSpPr txBox="1"/>
          <p:nvPr/>
        </p:nvSpPr>
        <p:spPr>
          <a:xfrm>
            <a:off x="6893102" y="6538912"/>
            <a:ext cx="2162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Quelle im Anhang 1,2,3,4,5</a:t>
            </a:r>
            <a:endParaRPr lang="de-CH" sz="1400" dirty="0"/>
          </a:p>
        </p:txBody>
      </p:sp>
      <p:pic>
        <p:nvPicPr>
          <p:cNvPr id="8" name="Grafik 7" descr="Ein Bild, das Text, Giraffe enthält.&#10;&#10;Automatisch generierte Beschreibung">
            <a:extLst>
              <a:ext uri="{FF2B5EF4-FFF2-40B4-BE49-F238E27FC236}">
                <a16:creationId xmlns:a16="http://schemas.microsoft.com/office/drawing/2014/main" id="{CEDED9EA-3650-62E9-E3A5-79A2620EF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381" y="2132006"/>
            <a:ext cx="3481619" cy="2161242"/>
          </a:xfrm>
          <a:prstGeom prst="rect">
            <a:avLst/>
          </a:prstGeom>
        </p:spPr>
      </p:pic>
      <p:pic>
        <p:nvPicPr>
          <p:cNvPr id="10" name="Grafik 9" descr="Ein Bild, das Text, Entwurf enthält.&#10;&#10;KI-generierte Inhalte können fehlerhaft sein.">
            <a:extLst>
              <a:ext uri="{FF2B5EF4-FFF2-40B4-BE49-F238E27FC236}">
                <a16:creationId xmlns:a16="http://schemas.microsoft.com/office/drawing/2014/main" id="{9D34A30D-EC42-E0B5-17F2-7D798B64A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490" y="3860292"/>
            <a:ext cx="1289407" cy="264493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62A97C7-8983-1319-8D84-EBA2481D1508}"/>
              </a:ext>
            </a:extLst>
          </p:cNvPr>
          <p:cNvSpPr txBox="1"/>
          <p:nvPr/>
        </p:nvSpPr>
        <p:spPr>
          <a:xfrm>
            <a:off x="6718200" y="5804669"/>
            <a:ext cx="13699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Netters</a:t>
            </a:r>
            <a:r>
              <a:rPr lang="de-DE" sz="1050" dirty="0"/>
              <a:t> Innere Medizin, Thieme, 2000, S865</a:t>
            </a:r>
            <a:endParaRPr lang="de-CH" sz="1050" dirty="0"/>
          </a:p>
        </p:txBody>
      </p:sp>
      <p:pic>
        <p:nvPicPr>
          <p:cNvPr id="6" name="Grafik 5" descr="Ein Bild, das Text enthält.&#10;&#10;KI-generierte Inhalte können fehlerhaft sein.">
            <a:extLst>
              <a:ext uri="{FF2B5EF4-FFF2-40B4-BE49-F238E27FC236}">
                <a16:creationId xmlns:a16="http://schemas.microsoft.com/office/drawing/2014/main" id="{E11580D4-E134-079D-5477-243398B874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501" t="14261" r="11753" b="4548"/>
          <a:stretch>
            <a:fillRect/>
          </a:stretch>
        </p:blipFill>
        <p:spPr>
          <a:xfrm rot="5400000">
            <a:off x="-260044" y="2656275"/>
            <a:ext cx="3604048" cy="2692739"/>
          </a:xfrm>
          <a:prstGeom prst="rect">
            <a:avLst/>
          </a:prstGeom>
        </p:spPr>
      </p:pic>
      <p:pic>
        <p:nvPicPr>
          <p:cNvPr id="12" name="Grafik 11" descr="Ein Bild, das Entwurf, Zeichnung, Kreis, Kunst enthält.&#10;&#10;KI-generierte Inhalte können fehlerhaft sein.">
            <a:extLst>
              <a:ext uri="{FF2B5EF4-FFF2-40B4-BE49-F238E27FC236}">
                <a16:creationId xmlns:a16="http://schemas.microsoft.com/office/drawing/2014/main" id="{9DDF6484-FC6F-D5CD-CCFB-108DEEDDD1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2075" y="4293248"/>
            <a:ext cx="2824660" cy="2130154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C9D44ADA-1E68-CCC1-9D61-CF422B1B7490}"/>
              </a:ext>
            </a:extLst>
          </p:cNvPr>
          <p:cNvSpPr/>
          <p:nvPr/>
        </p:nvSpPr>
        <p:spPr>
          <a:xfrm rot="1586946">
            <a:off x="7089828" y="2299827"/>
            <a:ext cx="1769321" cy="9738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EB724B9-4F40-9AF2-E8C1-86BF0AB56FAB}"/>
              </a:ext>
            </a:extLst>
          </p:cNvPr>
          <p:cNvSpPr/>
          <p:nvPr/>
        </p:nvSpPr>
        <p:spPr>
          <a:xfrm rot="1604962">
            <a:off x="6364062" y="2924905"/>
            <a:ext cx="1934182" cy="1136882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21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8A45E-FEBD-2C58-77B8-FB9AAE35A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D8051F2B-E4D6-6953-D7D2-DB40A62CB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639" r="30672"/>
          <a:stretch>
            <a:fillRect/>
          </a:stretch>
        </p:blipFill>
        <p:spPr>
          <a:xfrm>
            <a:off x="31680" y="788737"/>
            <a:ext cx="3020603" cy="43170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1B118AB-69D7-93F0-E90A-52F9E9628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Anatomie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49F411-F8F7-9680-4D28-D013D1348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13" name="Grafik 12" descr="Ein Bild, das Schwarzweiß, Kunst enthält.&#10;&#10;KI-generierte Inhalte können fehlerhaft sein.">
            <a:extLst>
              <a:ext uri="{FF2B5EF4-FFF2-40B4-BE49-F238E27FC236}">
                <a16:creationId xmlns:a16="http://schemas.microsoft.com/office/drawing/2014/main" id="{ACDB2AE2-1800-03B3-62D7-24DC9CB0C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988" y="788737"/>
            <a:ext cx="3358024" cy="2476543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B4E5DF89-094F-7DAB-1432-E3E86B862FC5}"/>
              </a:ext>
            </a:extLst>
          </p:cNvPr>
          <p:cNvSpPr txBox="1"/>
          <p:nvPr/>
        </p:nvSpPr>
        <p:spPr>
          <a:xfrm>
            <a:off x="6893102" y="6538912"/>
            <a:ext cx="2162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Quelle im Anhang 1,2,3,4,5</a:t>
            </a:r>
            <a:endParaRPr lang="de-CH" sz="1400" dirty="0"/>
          </a:p>
        </p:txBody>
      </p:sp>
      <p:pic>
        <p:nvPicPr>
          <p:cNvPr id="9" name="Grafik 8" descr="Ein Bild, das Text, Buch, Karte Menü enthält.&#10;&#10;KI-generierte Inhalte können fehlerhaft sein.">
            <a:extLst>
              <a:ext uri="{FF2B5EF4-FFF2-40B4-BE49-F238E27FC236}">
                <a16:creationId xmlns:a16="http://schemas.microsoft.com/office/drawing/2014/main" id="{FA7212FA-CD31-B931-7C16-1C3F2D7ED8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328" t="20401" r="6923" b="10391"/>
          <a:stretch>
            <a:fillRect/>
          </a:stretch>
        </p:blipFill>
        <p:spPr>
          <a:xfrm rot="5400000">
            <a:off x="2102267" y="1606046"/>
            <a:ext cx="4317029" cy="2682412"/>
          </a:xfrm>
          <a:prstGeom prst="rect">
            <a:avLst/>
          </a:prstGeom>
        </p:spPr>
      </p:pic>
      <p:pic>
        <p:nvPicPr>
          <p:cNvPr id="15" name="Grafik 14" descr="Ein Bild, das Schädel, Im Haus, Röntgenfilm, Schwarzweiß enthält.&#10;&#10;KI-generierte Inhalte können fehlerhaft sein.">
            <a:extLst>
              <a:ext uri="{FF2B5EF4-FFF2-40B4-BE49-F238E27FC236}">
                <a16:creationId xmlns:a16="http://schemas.microsoft.com/office/drawing/2014/main" id="{FDB47996-9703-269F-AD0A-947B7F79B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988" y="3190793"/>
            <a:ext cx="3358024" cy="245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8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FDE2D2-D1FF-5371-8B80-A705F2BE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Anatomie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76B093A-521E-881D-357B-E947EC02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  <p:pic>
        <p:nvPicPr>
          <p:cNvPr id="7" name="Grafik 6" descr="Ein Bild, das Text, Entwurf, Buch, Zeichnung enthält.&#10;&#10;KI-generierte Inhalte können fehlerhaft sein.">
            <a:extLst>
              <a:ext uri="{FF2B5EF4-FFF2-40B4-BE49-F238E27FC236}">
                <a16:creationId xmlns:a16="http://schemas.microsoft.com/office/drawing/2014/main" id="{A842B3D9-AA40-9F8F-64F6-47C747B83F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23" t="15655" r="19662" b="8665"/>
          <a:stretch>
            <a:fillRect/>
          </a:stretch>
        </p:blipFill>
        <p:spPr>
          <a:xfrm>
            <a:off x="1571946" y="955497"/>
            <a:ext cx="6081544" cy="5426253"/>
          </a:xfrm>
          <a:prstGeom prst="rect">
            <a:avLst/>
          </a:prstGeom>
        </p:spPr>
      </p:pic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BC73F06-C21C-F66E-05EC-E1ADE22DB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366F730-D3EE-92CC-9B12-2E9548D3BCDA}"/>
              </a:ext>
            </a:extLst>
          </p:cNvPr>
          <p:cNvSpPr txBox="1"/>
          <p:nvPr/>
        </p:nvSpPr>
        <p:spPr>
          <a:xfrm>
            <a:off x="7304926" y="6447674"/>
            <a:ext cx="1720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Quelle im Anhang: 8)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2642614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BAD534-88AC-0210-5E53-C7171B9E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Grundvoraussetzungen (handwerkliche «Skills»)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5C4DA5-87F1-70DC-A9BD-3CCF1D5A5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732" y="1034784"/>
            <a:ext cx="4809067" cy="5321565"/>
          </a:xfrm>
        </p:spPr>
        <p:txBody>
          <a:bodyPr>
            <a:normAutofit fontScale="92500" lnSpcReduction="10000"/>
          </a:bodyPr>
          <a:lstStyle/>
          <a:p>
            <a:r>
              <a:rPr lang="de-CH" dirty="0"/>
              <a:t>Eine Hand am Schallgerät, eine Hand am Schallkopf</a:t>
            </a:r>
          </a:p>
          <a:p>
            <a:r>
              <a:rPr lang="de-CH" dirty="0"/>
              <a:t>Korrekte Schallkopfwahl (1. </a:t>
            </a:r>
            <a:r>
              <a:rPr lang="de-CH" dirty="0" err="1"/>
              <a:t>curved</a:t>
            </a:r>
            <a:r>
              <a:rPr lang="de-CH" dirty="0"/>
              <a:t> </a:t>
            </a:r>
            <a:r>
              <a:rPr lang="de-CH" dirty="0" err="1"/>
              <a:t>array</a:t>
            </a:r>
            <a:r>
              <a:rPr lang="de-CH" dirty="0"/>
              <a:t>, 2. linear)</a:t>
            </a:r>
          </a:p>
          <a:p>
            <a:r>
              <a:rPr lang="de-CH" dirty="0"/>
              <a:t>Tiefe, Focus und </a:t>
            </a:r>
            <a:r>
              <a:rPr lang="de-CH" dirty="0" err="1"/>
              <a:t>Gain</a:t>
            </a:r>
            <a:r>
              <a:rPr lang="de-CH" dirty="0"/>
              <a:t> justieren</a:t>
            </a:r>
          </a:p>
          <a:p>
            <a:r>
              <a:rPr lang="de-CH" dirty="0"/>
              <a:t>Schallkopf bewegen</a:t>
            </a:r>
          </a:p>
          <a:p>
            <a:r>
              <a:rPr lang="de-CH" dirty="0"/>
              <a:t>Mit Schallkopf nicht zu sehr drücken</a:t>
            </a:r>
          </a:p>
          <a:p>
            <a:r>
              <a:rPr lang="de-CH" dirty="0"/>
              <a:t>Orientierungspunkte suchen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EB3962-3AB3-B95D-009D-FE57DB84B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4762FF8-B099-A09E-0860-549900E5A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824386"/>
            <a:ext cx="1202572" cy="1165438"/>
          </a:xfrm>
          <a:prstGeom prst="rect">
            <a:avLst/>
          </a:prstGeom>
        </p:spPr>
      </p:pic>
      <p:pic>
        <p:nvPicPr>
          <p:cNvPr id="6" name="Grafik 5" descr="Ein Bild, das Kabel, Stromversorgung, Verbindungsstück enthält.&#10;&#10;KI-generierte Inhalte können fehlerhaft sein.">
            <a:extLst>
              <a:ext uri="{FF2B5EF4-FFF2-40B4-BE49-F238E27FC236}">
                <a16:creationId xmlns:a16="http://schemas.microsoft.com/office/drawing/2014/main" id="{50485802-764C-66C4-E971-E3C017EBDB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4188" y="1922404"/>
            <a:ext cx="1313823" cy="1165438"/>
          </a:xfrm>
          <a:prstGeom prst="rect">
            <a:avLst/>
          </a:prstGeom>
        </p:spPr>
      </p:pic>
      <p:pic>
        <p:nvPicPr>
          <p:cNvPr id="7" name="IMG_9546">
            <a:hlinkClick r:id="" action="ppaction://media"/>
            <a:extLst>
              <a:ext uri="{FF2B5EF4-FFF2-40B4-BE49-F238E27FC236}">
                <a16:creationId xmlns:a16="http://schemas.microsoft.com/office/drawing/2014/main" id="{AAE0B263-82CA-AA32-0BA2-61EDCDE0B8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3817" y="3194327"/>
            <a:ext cx="2560382" cy="1440215"/>
          </a:xfrm>
          <a:prstGeom prst="rect">
            <a:avLst/>
          </a:prstGeom>
        </p:spPr>
      </p:pic>
      <p:pic>
        <p:nvPicPr>
          <p:cNvPr id="9" name="Grafik 8" descr="Ein Bild, das Elektronik, Screenshot, Person, Elektronisches Gerät enthält.&#10;&#10;KI-generierte Inhalte können fehlerhaft sein.">
            <a:extLst>
              <a:ext uri="{FF2B5EF4-FFF2-40B4-BE49-F238E27FC236}">
                <a16:creationId xmlns:a16="http://schemas.microsoft.com/office/drawing/2014/main" id="{DFA71FC7-0A49-4619-A2BB-5F3FB779CB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061" y="1097153"/>
            <a:ext cx="1216057" cy="846983"/>
          </a:xfrm>
          <a:prstGeom prst="rect">
            <a:avLst/>
          </a:prstGeom>
        </p:spPr>
      </p:pic>
      <p:pic>
        <p:nvPicPr>
          <p:cNvPr id="11" name="Grafik 10" descr="Ein Bild, das Person, medizinische Ausrüstung, Im Haus, medizinisch enthält.&#10;&#10;KI-generierte Inhalte können fehlerhaft sein.">
            <a:extLst>
              <a:ext uri="{FF2B5EF4-FFF2-40B4-BE49-F238E27FC236}">
                <a16:creationId xmlns:a16="http://schemas.microsoft.com/office/drawing/2014/main" id="{6165DAF2-9806-F486-A424-362AB67648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1978978" y="1085220"/>
            <a:ext cx="1145221" cy="858916"/>
          </a:xfrm>
          <a:prstGeom prst="rect">
            <a:avLst/>
          </a:prstGeom>
        </p:spPr>
      </p:pic>
      <p:pic>
        <p:nvPicPr>
          <p:cNvPr id="12" name="KompressionreUBM202506041054532750001">
            <a:hlinkClick r:id="" action="ppaction://media"/>
            <a:extLst>
              <a:ext uri="{FF2B5EF4-FFF2-40B4-BE49-F238E27FC236}">
                <a16:creationId xmlns:a16="http://schemas.microsoft.com/office/drawing/2014/main" id="{FC84B3A5-C207-123F-6FAF-31A707610D7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2918" y="4746496"/>
            <a:ext cx="2351281" cy="176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3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7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9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3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54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4AC73-8F25-C03E-E0C7-3A378752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4EFAD-CC8A-9AD5-C0C9-3B51DDE16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73784" cy="514099"/>
          </a:xfrm>
        </p:spPr>
        <p:txBody>
          <a:bodyPr/>
          <a:lstStyle/>
          <a:p>
            <a:r>
              <a:rPr lang="de-DE" dirty="0"/>
              <a:t>3 wichtige Erscheinungsformen von Darmpathologien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9F4B79-9E6F-336D-9CB7-126F1C75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Inhaltsplatzhalter 6" descr="Ein Bild, das Text, Monitor, schwarz, drinnen enthält.&#10;&#10;Automatisch generierte Beschreibung">
            <a:extLst>
              <a:ext uri="{FF2B5EF4-FFF2-40B4-BE49-F238E27FC236}">
                <a16:creationId xmlns:a16="http://schemas.microsoft.com/office/drawing/2014/main" id="{A8AD483B-F0A9-4342-BD0C-2B10942DA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7164"/>
          <a:stretch>
            <a:fillRect/>
          </a:stretch>
        </p:blipFill>
        <p:spPr>
          <a:xfrm>
            <a:off x="649859" y="2627879"/>
            <a:ext cx="2150958" cy="1287937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AA0FCF3-48CA-B5A0-2237-16D72487703F}"/>
              </a:ext>
            </a:extLst>
          </p:cNvPr>
          <p:cNvSpPr txBox="1"/>
          <p:nvPr/>
        </p:nvSpPr>
        <p:spPr>
          <a:xfrm>
            <a:off x="626435" y="1125882"/>
            <a:ext cx="27458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Darmwandveränderungen</a:t>
            </a:r>
          </a:p>
          <a:p>
            <a:endParaRPr lang="de-CH" dirty="0"/>
          </a:p>
          <a:p>
            <a:r>
              <a:rPr lang="de-CH" dirty="0"/>
              <a:t>Verdickung</a:t>
            </a:r>
          </a:p>
          <a:p>
            <a:r>
              <a:rPr lang="de-CH" dirty="0"/>
              <a:t>Meist </a:t>
            </a:r>
            <a:r>
              <a:rPr lang="de-CH" dirty="0" err="1"/>
              <a:t>hypoechogen</a:t>
            </a:r>
            <a:endParaRPr lang="de-CH" dirty="0"/>
          </a:p>
          <a:p>
            <a:r>
              <a:rPr lang="de-CH" dirty="0"/>
              <a:t>z.B. «Kokarde»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B7EB54C-D65E-BBF9-FD7C-FE435139FB0B}"/>
              </a:ext>
            </a:extLst>
          </p:cNvPr>
          <p:cNvSpPr txBox="1"/>
          <p:nvPr/>
        </p:nvSpPr>
        <p:spPr>
          <a:xfrm>
            <a:off x="3832403" y="2272106"/>
            <a:ext cx="23858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>
                <a:solidFill>
                  <a:srgbClr val="0070C0"/>
                </a:solidFill>
              </a:rPr>
              <a:t>Lumenweite</a:t>
            </a:r>
            <a:r>
              <a:rPr lang="de-CH" dirty="0">
                <a:solidFill>
                  <a:srgbClr val="0070C0"/>
                </a:solidFill>
              </a:rPr>
              <a:t> des Darms</a:t>
            </a:r>
          </a:p>
          <a:p>
            <a:endParaRPr lang="de-CH" dirty="0"/>
          </a:p>
          <a:p>
            <a:r>
              <a:rPr lang="de-CH" dirty="0"/>
              <a:t>Erweiterung </a:t>
            </a:r>
          </a:p>
          <a:p>
            <a:r>
              <a:rPr lang="de-CH" dirty="0" err="1"/>
              <a:t>vs</a:t>
            </a:r>
            <a:r>
              <a:rPr lang="de-CH" dirty="0"/>
              <a:t> Engstelle</a:t>
            </a:r>
          </a:p>
          <a:p>
            <a:r>
              <a:rPr lang="de-CH" dirty="0"/>
              <a:t>Hungerdarm?</a:t>
            </a:r>
          </a:p>
          <a:p>
            <a:r>
              <a:rPr lang="de-CH" dirty="0"/>
              <a:t>«</a:t>
            </a:r>
            <a:r>
              <a:rPr lang="de-CH" dirty="0" err="1"/>
              <a:t>Passagestörung</a:t>
            </a:r>
            <a:r>
              <a:rPr lang="de-CH" dirty="0"/>
              <a:t>»</a:t>
            </a:r>
          </a:p>
        </p:txBody>
      </p:sp>
      <p:pic>
        <p:nvPicPr>
          <p:cNvPr id="8" name="Inhaltsplatzhalter 8" descr="Ein Bild, das pränataler Ultraschall, medizinische Bildgebung, Screenshot, Radiologie enthält.&#10;&#10;KI-generierte Inhalte können fehlerhaft sein.">
            <a:extLst>
              <a:ext uri="{FF2B5EF4-FFF2-40B4-BE49-F238E27FC236}">
                <a16:creationId xmlns:a16="http://schemas.microsoft.com/office/drawing/2014/main" id="{BAC25CB9-1836-0594-83B2-5CF7E7938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204" y="4061550"/>
            <a:ext cx="2600245" cy="167056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A7708CA-88B4-08DB-610A-E7936EC4E6FF}"/>
              </a:ext>
            </a:extLst>
          </p:cNvPr>
          <p:cNvSpPr txBox="1"/>
          <p:nvPr/>
        </p:nvSpPr>
        <p:spPr>
          <a:xfrm>
            <a:off x="6775992" y="2282115"/>
            <a:ext cx="18753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Darmtätigkeit</a:t>
            </a:r>
          </a:p>
          <a:p>
            <a:endParaRPr lang="de-CH" dirty="0"/>
          </a:p>
          <a:p>
            <a:r>
              <a:rPr lang="de-CH" dirty="0"/>
              <a:t>Peristaltik</a:t>
            </a:r>
          </a:p>
          <a:p>
            <a:r>
              <a:rPr lang="de-CH" dirty="0" err="1"/>
              <a:t>vs</a:t>
            </a:r>
            <a:r>
              <a:rPr lang="de-CH" dirty="0"/>
              <a:t> Paralyse</a:t>
            </a:r>
          </a:p>
          <a:p>
            <a:r>
              <a:rPr lang="de-CH" dirty="0"/>
              <a:t>«</a:t>
            </a:r>
            <a:r>
              <a:rPr lang="de-CH" dirty="0" err="1"/>
              <a:t>Passagestörung</a:t>
            </a:r>
            <a:r>
              <a:rPr lang="de-CH" dirty="0"/>
              <a:t>»</a:t>
            </a:r>
          </a:p>
          <a:p>
            <a:endParaRPr lang="de-CH" dirty="0"/>
          </a:p>
        </p:txBody>
      </p:sp>
      <p:pic>
        <p:nvPicPr>
          <p:cNvPr id="10" name="Inhaltsplatzhalter 6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224C6D08-90C3-102A-B5CB-9EA65CEC6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619" y="4061551"/>
            <a:ext cx="2156771" cy="1670568"/>
          </a:xfrm>
          <a:prstGeom prst="rect">
            <a:avLst/>
          </a:prstGeom>
        </p:spPr>
      </p:pic>
      <p:pic>
        <p:nvPicPr>
          <p:cNvPr id="11" name="Inhaltsplatzhalter 8" descr="Ein Bild, das Text, Axt enthält.&#10;&#10;Automatisch generierte Beschreibung">
            <a:extLst>
              <a:ext uri="{FF2B5EF4-FFF2-40B4-BE49-F238E27FC236}">
                <a16:creationId xmlns:a16="http://schemas.microsoft.com/office/drawing/2014/main" id="{D4EBA750-9A84-5635-506E-BDF8798261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11" r="11853" b="27488"/>
          <a:stretch>
            <a:fillRect/>
          </a:stretch>
        </p:blipFill>
        <p:spPr>
          <a:xfrm>
            <a:off x="626435" y="4061550"/>
            <a:ext cx="2895600" cy="1670569"/>
          </a:xfrm>
          <a:prstGeom prst="rect">
            <a:avLst/>
          </a:prstGeom>
        </p:spPr>
      </p:pic>
      <p:pic>
        <p:nvPicPr>
          <p:cNvPr id="14" name="Grafik 13" descr="Ein Bild, das Kinderkunst, Kunst enthält.&#10;&#10;KI-generierte Inhalte können fehlerhaft sein.">
            <a:extLst>
              <a:ext uri="{FF2B5EF4-FFF2-40B4-BE49-F238E27FC236}">
                <a16:creationId xmlns:a16="http://schemas.microsoft.com/office/drawing/2014/main" id="{C865FFF0-2315-E197-867B-90648E7972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425" y="5297885"/>
            <a:ext cx="1803899" cy="1367885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9E96AA6E-CBE2-5B42-F918-91C332348342}"/>
              </a:ext>
            </a:extLst>
          </p:cNvPr>
          <p:cNvSpPr txBox="1"/>
          <p:nvPr/>
        </p:nvSpPr>
        <p:spPr>
          <a:xfrm>
            <a:off x="1058250" y="6660779"/>
            <a:ext cx="18822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Prof. Dr. Wolfgang Kratzer, Uniklinik Ulm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59072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2EA7F7-7AF6-B3A1-0883-37D0AEFA8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Beurteilung der «Umgebung»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4CBFBD-1E83-B512-423C-958E3EADB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  <p:pic>
        <p:nvPicPr>
          <p:cNvPr id="5" name="Grafik 4" descr="Ein Bild, das medizinische Bildgebung, Radiologie, pränataler Ultraschall, medizinisch enthält.&#10;&#10;KI-generierte Inhalte können fehlerhaft sein.">
            <a:extLst>
              <a:ext uri="{FF2B5EF4-FFF2-40B4-BE49-F238E27FC236}">
                <a16:creationId xmlns:a16="http://schemas.microsoft.com/office/drawing/2014/main" id="{1879C082-8A0C-47EA-171B-EB83544F9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9203"/>
            <a:ext cx="3906120" cy="2687995"/>
          </a:xfrm>
          <a:prstGeom prst="rect">
            <a:avLst/>
          </a:prstGeom>
        </p:spPr>
      </p:pic>
      <p:pic>
        <p:nvPicPr>
          <p:cNvPr id="6" name="Inhaltsplatzhalter 8">
            <a:extLst>
              <a:ext uri="{FF2B5EF4-FFF2-40B4-BE49-F238E27FC236}">
                <a16:creationId xmlns:a16="http://schemas.microsoft.com/office/drawing/2014/main" id="{A9A4C474-F326-F6BD-E947-306EFB2E18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81" r="10724"/>
          <a:stretch>
            <a:fillRect/>
          </a:stretch>
        </p:blipFill>
        <p:spPr>
          <a:xfrm>
            <a:off x="5555471" y="3674880"/>
            <a:ext cx="3518095" cy="270687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5541325-E002-4B6A-2936-0CC44E59F231}"/>
              </a:ext>
            </a:extLst>
          </p:cNvPr>
          <p:cNvSpPr txBox="1"/>
          <p:nvPr/>
        </p:nvSpPr>
        <p:spPr>
          <a:xfrm>
            <a:off x="0" y="1486529"/>
            <a:ext cx="1775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Freie Flüssigkeit?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FBA7D8A-5909-4B03-308E-EDA73EE2F2AF}"/>
              </a:ext>
            </a:extLst>
          </p:cNvPr>
          <p:cNvSpPr txBox="1"/>
          <p:nvPr/>
        </p:nvSpPr>
        <p:spPr>
          <a:xfrm>
            <a:off x="4572000" y="5959101"/>
            <a:ext cx="102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Gefässe?</a:t>
            </a:r>
          </a:p>
        </p:txBody>
      </p:sp>
      <p:pic>
        <p:nvPicPr>
          <p:cNvPr id="9" name="Grafik 8" descr="Ein Bild, das medizinische Bildgebung, pränataler Ultraschall, Radiologie, medizinisch enthält.&#10;&#10;KI-generierte Inhalte können fehlerhaft sein.">
            <a:extLst>
              <a:ext uri="{FF2B5EF4-FFF2-40B4-BE49-F238E27FC236}">
                <a16:creationId xmlns:a16="http://schemas.microsoft.com/office/drawing/2014/main" id="{C0925F6D-C6FD-6531-2F08-DC293ADFCF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14" b="16939"/>
          <a:stretch>
            <a:fillRect/>
          </a:stretch>
        </p:blipFill>
        <p:spPr>
          <a:xfrm>
            <a:off x="5322015" y="836141"/>
            <a:ext cx="3751551" cy="2791335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ED5AA93F-6E85-D257-F5A6-4BECE8677DC0}"/>
              </a:ext>
            </a:extLst>
          </p:cNvPr>
          <p:cNvSpPr txBox="1"/>
          <p:nvPr/>
        </p:nvSpPr>
        <p:spPr>
          <a:xfrm>
            <a:off x="1008388" y="820841"/>
            <a:ext cx="4440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Umgebungsreaktion? Abszedierung? Fisteln? </a:t>
            </a:r>
          </a:p>
        </p:txBody>
      </p:sp>
      <p:pic>
        <p:nvPicPr>
          <p:cNvPr id="16" name="Grafik 15" descr="Ein Bild, das Natur, Screenshot, Krater enthält.&#10;&#10;KI-generierte Inhalte können fehlerhaft sein.">
            <a:extLst>
              <a:ext uri="{FF2B5EF4-FFF2-40B4-BE49-F238E27FC236}">
                <a16:creationId xmlns:a16="http://schemas.microsoft.com/office/drawing/2014/main" id="{6BFEAB6F-11F5-F80C-A6DA-526117289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98933"/>
            <a:ext cx="2268197" cy="172950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87833620-11EC-7781-D809-438F56E12E75}"/>
              </a:ext>
            </a:extLst>
          </p:cNvPr>
          <p:cNvSpPr txBox="1"/>
          <p:nvPr/>
        </p:nvSpPr>
        <p:spPr>
          <a:xfrm>
            <a:off x="2268197" y="5980314"/>
            <a:ext cx="1572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Lymphknoten?</a:t>
            </a:r>
          </a:p>
        </p:txBody>
      </p:sp>
      <p:pic>
        <p:nvPicPr>
          <p:cNvPr id="10" name="Grafik 9" descr="Ein Bild, das Screenshot, medizinische Bildgebung, pränataler Ultraschall, Radiologie enthält.&#10;&#10;KI-generierte Inhalte können fehlerhaft sein.">
            <a:extLst>
              <a:ext uri="{FF2B5EF4-FFF2-40B4-BE49-F238E27FC236}">
                <a16:creationId xmlns:a16="http://schemas.microsoft.com/office/drawing/2014/main" id="{5C5C7EEE-B6C0-6DDF-8E8D-525B124E43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370" y="926190"/>
            <a:ext cx="3649137" cy="26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1397F-59FA-BDC8-7675-E50D757B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3 Herausforderungen in der Darmsonografie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96AFD6-86C5-15FE-B98E-50E81AF0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longmagencolontransvM202506041054548370001">
            <a:hlinkClick r:id="" action="ppaction://media"/>
            <a:extLst>
              <a:ext uri="{FF2B5EF4-FFF2-40B4-BE49-F238E27FC236}">
                <a16:creationId xmlns:a16="http://schemas.microsoft.com/office/drawing/2014/main" id="{370CCADB-8FB7-62C6-4122-B32DE6FCED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50512" y="1030393"/>
            <a:ext cx="3910273" cy="307927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F925591-4646-B3A0-9DD8-0455FB25E4F5}"/>
              </a:ext>
            </a:extLst>
          </p:cNvPr>
          <p:cNvSpPr txBox="1"/>
          <p:nvPr/>
        </p:nvSpPr>
        <p:spPr>
          <a:xfrm>
            <a:off x="191521" y="3679653"/>
            <a:ext cx="2825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1. Orientierung: Wo bin ich?</a:t>
            </a:r>
          </a:p>
          <a:p>
            <a:endParaRPr lang="de-CH" dirty="0"/>
          </a:p>
        </p:txBody>
      </p:sp>
      <p:pic>
        <p:nvPicPr>
          <p:cNvPr id="7" name="Inhaltsplatzhalter 5">
            <a:extLst>
              <a:ext uri="{FF2B5EF4-FFF2-40B4-BE49-F238E27FC236}">
                <a16:creationId xmlns:a16="http://schemas.microsoft.com/office/drawing/2014/main" id="{7C5390A9-CA6A-23B0-4868-11220A06E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359" y="4384371"/>
            <a:ext cx="3116138" cy="2337104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F4E204F-EB0F-727B-350E-34D8506BE118}"/>
              </a:ext>
            </a:extLst>
          </p:cNvPr>
          <p:cNvSpPr txBox="1"/>
          <p:nvPr/>
        </p:nvSpPr>
        <p:spPr>
          <a:xfrm>
            <a:off x="1212397" y="5757331"/>
            <a:ext cx="2219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3. Erkennen und Beschreiben der Pathologie</a:t>
            </a:r>
            <a:endParaRPr lang="de-CH" dirty="0"/>
          </a:p>
        </p:txBody>
      </p:sp>
      <p:pic>
        <p:nvPicPr>
          <p:cNvPr id="6" name="Grafik 5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C9791F88-2827-2E93-E567-8CE6814381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287" y="1030393"/>
            <a:ext cx="3922702" cy="263336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634C210-4FF6-6BF1-5AC2-105C0197A046}"/>
              </a:ext>
            </a:extLst>
          </p:cNvPr>
          <p:cNvSpPr txBox="1"/>
          <p:nvPr/>
        </p:nvSpPr>
        <p:spPr>
          <a:xfrm>
            <a:off x="6442690" y="4109663"/>
            <a:ext cx="270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2. Diskriminierung: welcher Darmabschnitt?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952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1" grpId="0"/>
      <p:bldP spid="3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407225" cy="514099"/>
          </a:xfrm>
        </p:spPr>
        <p:txBody>
          <a:bodyPr/>
          <a:lstStyle/>
          <a:p>
            <a:r>
              <a:rPr lang="de-DE" dirty="0" err="1"/>
              <a:t>Sonografische</a:t>
            </a:r>
            <a:r>
              <a:rPr lang="de-DE" dirty="0"/>
              <a:t> Erscheinung der normalen Darmwand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24600" y="2123363"/>
            <a:ext cx="2819400" cy="2874671"/>
          </a:xfrm>
        </p:spPr>
        <p:txBody>
          <a:bodyPr>
            <a:normAutofit/>
          </a:bodyPr>
          <a:lstStyle/>
          <a:p>
            <a:pPr>
              <a:buFont typeface="Wingdings" pitchFamily="-1" charset="2"/>
              <a:buChar char="§"/>
              <a:defRPr/>
            </a:pPr>
            <a:r>
              <a:rPr lang="fr-CH" sz="1600" dirty="0" err="1">
                <a:solidFill>
                  <a:srgbClr val="FF0000"/>
                </a:solidFill>
              </a:rPr>
              <a:t>Wanddicke</a:t>
            </a:r>
            <a:r>
              <a:rPr lang="fr-CH" sz="1600" dirty="0">
                <a:solidFill>
                  <a:srgbClr val="FF0000"/>
                </a:solidFill>
              </a:rPr>
              <a:t> </a:t>
            </a:r>
            <a:r>
              <a:rPr lang="fr-CH" sz="1600" dirty="0" err="1">
                <a:solidFill>
                  <a:srgbClr val="FF0000"/>
                </a:solidFill>
              </a:rPr>
              <a:t>gegen</a:t>
            </a:r>
            <a:r>
              <a:rPr lang="fr-CH" sz="1600" dirty="0">
                <a:solidFill>
                  <a:srgbClr val="FF0000"/>
                </a:solidFill>
              </a:rPr>
              <a:t> distal </a:t>
            </a:r>
            <a:r>
              <a:rPr lang="fr-CH" sz="1600" dirty="0" err="1">
                <a:solidFill>
                  <a:srgbClr val="FF0000"/>
                </a:solidFill>
              </a:rPr>
              <a:t>abnehmend</a:t>
            </a:r>
            <a:r>
              <a:rPr lang="fr-CH" sz="1600" dirty="0">
                <a:solidFill>
                  <a:srgbClr val="FF0000"/>
                </a:solidFill>
              </a:rPr>
              <a:t>, </a:t>
            </a:r>
            <a:r>
              <a:rPr lang="fr-CH" sz="1600" dirty="0" err="1">
                <a:solidFill>
                  <a:srgbClr val="FF0000"/>
                </a:solidFill>
              </a:rPr>
              <a:t>abhängig</a:t>
            </a:r>
            <a:r>
              <a:rPr lang="fr-CH" sz="1600" dirty="0">
                <a:solidFill>
                  <a:srgbClr val="FF0000"/>
                </a:solidFill>
              </a:rPr>
              <a:t> </a:t>
            </a:r>
            <a:r>
              <a:rPr lang="fr-CH" sz="1600" dirty="0" err="1">
                <a:solidFill>
                  <a:srgbClr val="FF0000"/>
                </a:solidFill>
              </a:rPr>
              <a:t>auch</a:t>
            </a:r>
            <a:r>
              <a:rPr lang="fr-CH" sz="1600" dirty="0">
                <a:solidFill>
                  <a:srgbClr val="FF0000"/>
                </a:solidFill>
              </a:rPr>
              <a:t> </a:t>
            </a:r>
            <a:r>
              <a:rPr lang="fr-CH" sz="1600" dirty="0" err="1">
                <a:solidFill>
                  <a:srgbClr val="FF0000"/>
                </a:solidFill>
              </a:rPr>
              <a:t>vom</a:t>
            </a:r>
            <a:r>
              <a:rPr lang="fr-CH" sz="1600" dirty="0">
                <a:solidFill>
                  <a:srgbClr val="FF0000"/>
                </a:solidFill>
              </a:rPr>
              <a:t> </a:t>
            </a:r>
            <a:r>
              <a:rPr lang="fr-CH" sz="1600" dirty="0" err="1">
                <a:solidFill>
                  <a:srgbClr val="FF0000"/>
                </a:solidFill>
              </a:rPr>
              <a:t>Kontraktionszustand</a:t>
            </a:r>
            <a:r>
              <a:rPr lang="fr-CH" sz="1600" dirty="0">
                <a:solidFill>
                  <a:srgbClr val="FF0000"/>
                </a:solidFill>
              </a:rPr>
              <a:t>:</a:t>
            </a:r>
          </a:p>
          <a:p>
            <a:pPr>
              <a:buFont typeface="Wingdings" pitchFamily="-1" charset="2"/>
              <a:buChar char="§"/>
              <a:defRPr/>
            </a:pPr>
            <a:endParaRPr lang="fr-CH" sz="1600" dirty="0"/>
          </a:p>
          <a:p>
            <a:pPr>
              <a:buFont typeface="Wingdings" pitchFamily="-1" charset="2"/>
              <a:buChar char="§"/>
              <a:defRPr/>
            </a:pPr>
            <a:r>
              <a:rPr lang="fr-CH" sz="1600" dirty="0" err="1"/>
              <a:t>Magen</a:t>
            </a:r>
            <a:r>
              <a:rPr lang="fr-CH" sz="1600" dirty="0"/>
              <a:t>			4 – 8 mm</a:t>
            </a:r>
          </a:p>
          <a:p>
            <a:pPr>
              <a:buFont typeface="Wingdings" pitchFamily="-1" charset="2"/>
              <a:buChar char="§"/>
              <a:defRPr/>
            </a:pPr>
            <a:r>
              <a:rPr lang="fr-CH" sz="1600" dirty="0"/>
              <a:t>Duodenum		2 – 4 mm</a:t>
            </a:r>
          </a:p>
          <a:p>
            <a:pPr>
              <a:buFont typeface="Wingdings" pitchFamily="-1" charset="2"/>
              <a:buChar char="§"/>
              <a:defRPr/>
            </a:pPr>
            <a:r>
              <a:rPr lang="fr-CH" sz="1600" dirty="0"/>
              <a:t>Jejunum / Ileum	2 – 4 mm</a:t>
            </a:r>
          </a:p>
          <a:p>
            <a:pPr>
              <a:buFont typeface="Wingdings" pitchFamily="-1" charset="2"/>
              <a:buChar char="§"/>
              <a:defRPr/>
            </a:pPr>
            <a:r>
              <a:rPr lang="fr-CH" sz="1600" dirty="0"/>
              <a:t>Kolon			2 – 3 mm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M202108191730154900001">
            <a:hlinkClick r:id="" action="ppaction://media"/>
            <a:extLst>
              <a:ext uri="{FF2B5EF4-FFF2-40B4-BE49-F238E27FC236}">
                <a16:creationId xmlns:a16="http://schemas.microsoft.com/office/drawing/2014/main" id="{F6FD640B-C447-E9D9-BDE5-BBF5BEA09B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057" y="809996"/>
            <a:ext cx="3973943" cy="2784952"/>
          </a:xfrm>
          <a:prstGeom prst="rect">
            <a:avLst/>
          </a:prstGeom>
          <a:noFill/>
        </p:spPr>
      </p:pic>
      <p:pic>
        <p:nvPicPr>
          <p:cNvPr id="6" name="Inhaltsplatzhalter 5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4970CFF0-072F-3FEC-6A4C-461B7926BD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150" y="2880848"/>
            <a:ext cx="4010932" cy="241433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02FC846-71FF-6D6B-BD09-492CB00D8620}"/>
              </a:ext>
            </a:extLst>
          </p:cNvPr>
          <p:cNvSpPr txBox="1"/>
          <p:nvPr/>
        </p:nvSpPr>
        <p:spPr>
          <a:xfrm>
            <a:off x="4660811" y="859232"/>
            <a:ext cx="1740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Magen, Jejunum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6B28791-D4B5-CF79-1D29-EEB79DB0D61F}"/>
              </a:ext>
            </a:extLst>
          </p:cNvPr>
          <p:cNvSpPr txBox="1"/>
          <p:nvPr/>
        </p:nvSpPr>
        <p:spPr>
          <a:xfrm>
            <a:off x="4854093" y="2940062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Ileum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DC8864F-7C84-B64B-10DD-EA8C6BEB35E7}"/>
              </a:ext>
            </a:extLst>
          </p:cNvPr>
          <p:cNvSpPr txBox="1"/>
          <p:nvPr/>
        </p:nvSpPr>
        <p:spPr>
          <a:xfrm>
            <a:off x="5504092" y="6420406"/>
            <a:ext cx="719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Kolon</a:t>
            </a:r>
          </a:p>
        </p:txBody>
      </p:sp>
      <p:pic>
        <p:nvPicPr>
          <p:cNvPr id="11" name="M202108191726519040001">
            <a:hlinkClick r:id="" action="ppaction://media"/>
            <a:extLst>
              <a:ext uri="{FF2B5EF4-FFF2-40B4-BE49-F238E27FC236}">
                <a16:creationId xmlns:a16="http://schemas.microsoft.com/office/drawing/2014/main" id="{BCE38879-4BF5-8C6D-9806-43BA5D03248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30150" y="4400764"/>
            <a:ext cx="3973942" cy="245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4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53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3" grpId="0" uiExpand="1" build="p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115D8-EB0B-FCD6-DEC8-28390F41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67988" cy="514099"/>
          </a:xfrm>
        </p:spPr>
        <p:txBody>
          <a:bodyPr/>
          <a:lstStyle/>
          <a:p>
            <a:r>
              <a:rPr lang="de-DE" dirty="0" err="1"/>
              <a:t>Sonografische</a:t>
            </a:r>
            <a:r>
              <a:rPr lang="de-DE" dirty="0"/>
              <a:t> Erscheinung der normalen Darmwand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3D99B0-13C6-9E3B-D7E6-D381ABBC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13" name="M202506061015256040001">
            <a:hlinkClick r:id="" action="ppaction://media"/>
            <a:extLst>
              <a:ext uri="{FF2B5EF4-FFF2-40B4-BE49-F238E27FC236}">
                <a16:creationId xmlns:a16="http://schemas.microsoft.com/office/drawing/2014/main" id="{A8C53527-E2E3-0E36-5B8B-A54FE0A941B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8111" y="1600200"/>
            <a:ext cx="6034617" cy="4525963"/>
          </a:xfrm>
          <a:prstGeom prst="rect">
            <a:avLst/>
          </a:prstGeom>
        </p:spPr>
      </p:pic>
      <p:pic>
        <p:nvPicPr>
          <p:cNvPr id="3" name="Grafik 2" descr="Ein Bild, das Text, Kreis, Kunst, Oval enthält.&#10;&#10;KI-generierte Inhalte können fehlerhaft sein.">
            <a:extLst>
              <a:ext uri="{FF2B5EF4-FFF2-40B4-BE49-F238E27FC236}">
                <a16:creationId xmlns:a16="http://schemas.microsoft.com/office/drawing/2014/main" id="{66B87602-361F-C5E4-A9F8-286731E36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50" y="3129348"/>
            <a:ext cx="2603638" cy="2074606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FED5DDE5-3D08-87D3-94D4-767DCA709433}"/>
              </a:ext>
            </a:extLst>
          </p:cNvPr>
          <p:cNvSpPr txBox="1">
            <a:spLocks/>
          </p:cNvSpPr>
          <p:nvPr/>
        </p:nvSpPr>
        <p:spPr>
          <a:xfrm>
            <a:off x="6936658" y="1131925"/>
            <a:ext cx="2138516" cy="19504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§"/>
              <a:defRPr/>
            </a:pPr>
            <a:r>
              <a:rPr lang="fr-CH" sz="1400" dirty="0" err="1"/>
              <a:t>Grenze</a:t>
            </a:r>
            <a:r>
              <a:rPr lang="fr-CH" sz="1400" dirty="0"/>
              <a:t> Lumen/</a:t>
            </a:r>
            <a:r>
              <a:rPr lang="fr-CH" sz="1400" dirty="0" err="1"/>
              <a:t>Mukosa</a:t>
            </a:r>
            <a:endParaRPr lang="fr-CH" sz="1400" dirty="0"/>
          </a:p>
          <a:p>
            <a:pPr>
              <a:buFont typeface="Wingdings" pitchFamily="2" charset="2"/>
              <a:buChar char="§"/>
              <a:defRPr/>
            </a:pPr>
            <a:r>
              <a:rPr lang="fr-CH" sz="1400" dirty="0"/>
              <a:t>Lamina musc. </a:t>
            </a:r>
            <a:r>
              <a:rPr lang="fr-CH" sz="1400" dirty="0" err="1"/>
              <a:t>mucosae</a:t>
            </a:r>
            <a:endParaRPr lang="fr-CH" sz="1400" dirty="0"/>
          </a:p>
          <a:p>
            <a:pPr>
              <a:buFont typeface="Wingdings" pitchFamily="2" charset="2"/>
              <a:buChar char="§"/>
              <a:defRPr/>
            </a:pPr>
            <a:r>
              <a:rPr lang="fr-CH" sz="1400" dirty="0"/>
              <a:t>Tela </a:t>
            </a:r>
            <a:r>
              <a:rPr lang="fr-CH" sz="1400" dirty="0" err="1"/>
              <a:t>submucosa</a:t>
            </a:r>
            <a:r>
              <a:rPr lang="fr-CH" sz="1400" dirty="0"/>
              <a:t> («</a:t>
            </a:r>
            <a:r>
              <a:rPr lang="fr-CH" sz="1400" dirty="0" err="1"/>
              <a:t>hell</a:t>
            </a:r>
            <a:r>
              <a:rPr lang="fr-CH" sz="1400" dirty="0"/>
              <a:t>»)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fr-CH" sz="1400" dirty="0" err="1"/>
              <a:t>Lam</a:t>
            </a:r>
            <a:r>
              <a:rPr lang="fr-CH" sz="1400" dirty="0"/>
              <a:t>. musc. propria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fr-CH" sz="1400" dirty="0" err="1"/>
              <a:t>Serosa</a:t>
            </a:r>
            <a:endParaRPr lang="fr-CH" sz="1400" dirty="0"/>
          </a:p>
          <a:p>
            <a:pPr>
              <a:buFont typeface="Arial"/>
              <a:buNone/>
            </a:pPr>
            <a:endParaRPr lang="de-CH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26FEAAC-B422-614C-4922-27A7ECAE79CE}"/>
              </a:ext>
            </a:extLst>
          </p:cNvPr>
          <p:cNvSpPr txBox="1"/>
          <p:nvPr/>
        </p:nvSpPr>
        <p:spPr>
          <a:xfrm>
            <a:off x="7767263" y="5250959"/>
            <a:ext cx="1474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C.F.Dietrich</a:t>
            </a:r>
            <a:r>
              <a:rPr lang="de-DE" sz="1200" dirty="0"/>
              <a:t>, Ultraschall-Kurs, 5.Auflage,DÄV</a:t>
            </a:r>
            <a:endParaRPr lang="de-CH" sz="120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A4054AF-6695-648D-D2E3-B695BC899A3E}"/>
              </a:ext>
            </a:extLst>
          </p:cNvPr>
          <p:cNvSpPr/>
          <p:nvPr/>
        </p:nvSpPr>
        <p:spPr>
          <a:xfrm>
            <a:off x="7003686" y="1600200"/>
            <a:ext cx="1875067" cy="11344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819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115D8-EB0B-FCD6-DEC8-28390F418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Linear </a:t>
            </a:r>
            <a:r>
              <a:rPr lang="de-DE" dirty="0" err="1"/>
              <a:t>vs</a:t>
            </a:r>
            <a:r>
              <a:rPr lang="de-DE" dirty="0"/>
              <a:t> Curved Array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3D99B0-13C6-9E3B-D7E6-D381ABBC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13" name="M202506061015256040001">
            <a:hlinkClick r:id="" action="ppaction://media"/>
            <a:extLst>
              <a:ext uri="{FF2B5EF4-FFF2-40B4-BE49-F238E27FC236}">
                <a16:creationId xmlns:a16="http://schemas.microsoft.com/office/drawing/2014/main" id="{A8C53527-E2E3-0E36-5B8B-A54FE0A941B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744" y="788737"/>
            <a:ext cx="5162337" cy="3871753"/>
          </a:xfrm>
          <a:prstGeom prst="rect">
            <a:avLst/>
          </a:prstGeom>
        </p:spPr>
      </p:pic>
      <p:pic>
        <p:nvPicPr>
          <p:cNvPr id="3" name="M202506061014486100001">
            <a:hlinkClick r:id="" action="ppaction://media"/>
            <a:extLst>
              <a:ext uri="{FF2B5EF4-FFF2-40B4-BE49-F238E27FC236}">
                <a16:creationId xmlns:a16="http://schemas.microsoft.com/office/drawing/2014/main" id="{D5E43C95-5166-B995-E76C-AD4EB0EF248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01918" y="2117474"/>
            <a:ext cx="5651338" cy="423887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245A6C7-54AD-F293-E49F-39AF562C042E}"/>
              </a:ext>
            </a:extLst>
          </p:cNvPr>
          <p:cNvSpPr txBox="1"/>
          <p:nvPr/>
        </p:nvSpPr>
        <p:spPr>
          <a:xfrm>
            <a:off x="7763045" y="1748142"/>
            <a:ext cx="1380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Curved </a:t>
            </a:r>
            <a:r>
              <a:rPr lang="de-CH" dirty="0" err="1"/>
              <a:t>array</a:t>
            </a:r>
            <a:endParaRPr lang="de-CH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24A1E32-3485-B284-7173-0C68EB9FE113}"/>
              </a:ext>
            </a:extLst>
          </p:cNvPr>
          <p:cNvSpPr txBox="1"/>
          <p:nvPr/>
        </p:nvSpPr>
        <p:spPr>
          <a:xfrm>
            <a:off x="14748" y="4586127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Linear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AE2B766-72B8-9045-BA8B-E541F4BBF9BB}"/>
              </a:ext>
            </a:extLst>
          </p:cNvPr>
          <p:cNvSpPr txBox="1"/>
          <p:nvPr/>
        </p:nvSpPr>
        <p:spPr>
          <a:xfrm>
            <a:off x="6551556" y="1083773"/>
            <a:ext cx="83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Magen</a:t>
            </a:r>
          </a:p>
        </p:txBody>
      </p:sp>
    </p:spTree>
    <p:extLst>
      <p:ext uri="{BB962C8B-B14F-4D97-AF65-F5344CB8AC3E}">
        <p14:creationId xmlns:p14="http://schemas.microsoft.com/office/powerpoint/2010/main" val="17007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5904C-5576-0C94-0920-DCDE47802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B2468-61A1-DE40-4911-71E3E2E9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FF0000"/>
                </a:solidFill>
              </a:rPr>
              <a:t>Handwerklicher</a:t>
            </a:r>
            <a:r>
              <a:rPr lang="de-CH" dirty="0"/>
              <a:t> Refresher Darmsonografie </a:t>
            </a:r>
            <a:br>
              <a:rPr lang="de-CH" dirty="0"/>
            </a:br>
            <a:r>
              <a:rPr lang="de-CH" dirty="0"/>
              <a:t>DLT 2025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61BA31-0CA6-77D6-5D45-5E7AA1B39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e-DE" dirty="0"/>
              <a:t>Teil 1: Allgemeines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Teil 2: Untersuchung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Teil 3: Pathologien</a:t>
            </a:r>
          </a:p>
          <a:p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7E0827-22E2-323D-CFC4-1B3B835DE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E2303A6-44B1-7A12-95E9-17D8BCCF2767}"/>
              </a:ext>
            </a:extLst>
          </p:cNvPr>
          <p:cNvSpPr/>
          <p:nvPr/>
        </p:nvSpPr>
        <p:spPr>
          <a:xfrm>
            <a:off x="1746607" y="2445250"/>
            <a:ext cx="5599415" cy="12431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6" name="Grafik 5" descr="Ein Bild, das Werkzeug, Platane Flugzeug Hobel, Person, Handwerkzeug enthält.&#10;&#10;KI-generierte Inhalte können fehlerhaft sein.">
            <a:extLst>
              <a:ext uri="{FF2B5EF4-FFF2-40B4-BE49-F238E27FC236}">
                <a16:creationId xmlns:a16="http://schemas.microsoft.com/office/drawing/2014/main" id="{FDB4C32B-850C-B93F-C7AB-2E5A9CB53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r="15964" b="-1"/>
          <a:stretch/>
        </p:blipFill>
        <p:spPr>
          <a:xfrm>
            <a:off x="3827282" y="4784943"/>
            <a:ext cx="1333440" cy="94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5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4" descr="magendarmtrakt.png">
            <a:extLst>
              <a:ext uri="{FF2B5EF4-FFF2-40B4-BE49-F238E27FC236}">
                <a16:creationId xmlns:a16="http://schemas.microsoft.com/office/drawing/2014/main" id="{10FEAEB8-4A1D-25A8-EFDF-61A45A02AB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86" r="27728"/>
          <a:stretch>
            <a:fillRect/>
          </a:stretch>
        </p:blipFill>
        <p:spPr>
          <a:xfrm>
            <a:off x="724430" y="121718"/>
            <a:ext cx="1566707" cy="251081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CH" dirty="0" err="1"/>
              <a:t>Magenantrum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M202506061014486100001">
            <a:hlinkClick r:id="" action="ppaction://media"/>
            <a:extLst>
              <a:ext uri="{FF2B5EF4-FFF2-40B4-BE49-F238E27FC236}">
                <a16:creationId xmlns:a16="http://schemas.microsoft.com/office/drawing/2014/main" id="{B56E27DF-2149-F756-C5FC-A19BC25E4DA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1C88E52A-6E60-6072-68DC-FEEDF181D56B}"/>
              </a:ext>
            </a:extLst>
          </p:cNvPr>
          <p:cNvSpPr/>
          <p:nvPr/>
        </p:nvSpPr>
        <p:spPr>
          <a:xfrm rot="16200000">
            <a:off x="1398478" y="644793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 descr="Ein Bild, das Person, Gesundheitsversorgung, medizinische Ausrüstung, medizinisch enthält.&#10;&#10;KI-generierte Inhalte können fehlerhaft sein.">
            <a:extLst>
              <a:ext uri="{FF2B5EF4-FFF2-40B4-BE49-F238E27FC236}">
                <a16:creationId xmlns:a16="http://schemas.microsoft.com/office/drawing/2014/main" id="{8B99A621-A2E6-82CF-D345-37507D0CF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516" y="4472253"/>
            <a:ext cx="1659467" cy="1244600"/>
          </a:xfrm>
          <a:prstGeom prst="rect">
            <a:avLst/>
          </a:prstGeom>
        </p:spPr>
      </p:pic>
      <p:sp>
        <p:nvSpPr>
          <p:cNvPr id="6" name="Pfeil: nach links und rechts 5">
            <a:extLst>
              <a:ext uri="{FF2B5EF4-FFF2-40B4-BE49-F238E27FC236}">
                <a16:creationId xmlns:a16="http://schemas.microsoft.com/office/drawing/2014/main" id="{9BA6831C-A52C-7D71-A01E-B02550DF874F}"/>
              </a:ext>
            </a:extLst>
          </p:cNvPr>
          <p:cNvSpPr/>
          <p:nvPr/>
        </p:nvSpPr>
        <p:spPr>
          <a:xfrm rot="18754609">
            <a:off x="7555918" y="4948221"/>
            <a:ext cx="527430" cy="14383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26281952-8010-43BF-90C6-957E3E4EE9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04" r="28070"/>
          <a:stretch>
            <a:fillRect/>
          </a:stretch>
        </p:blipFill>
        <p:spPr>
          <a:xfrm>
            <a:off x="791110" y="121718"/>
            <a:ext cx="1489753" cy="251081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Antrum/Bulbus/Duodenum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04D04C2A-ED6A-44B2-83E7-E9107CDF9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503" y="2924828"/>
            <a:ext cx="8586994" cy="3139227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D8AEA3D4-5921-4680-9669-5B5577815172}"/>
              </a:ext>
            </a:extLst>
          </p:cNvPr>
          <p:cNvSpPr/>
          <p:nvPr/>
        </p:nvSpPr>
        <p:spPr>
          <a:xfrm rot="10800000">
            <a:off x="1219200" y="719709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95F3A7C-816F-482F-9843-C96F5636ADD1}"/>
              </a:ext>
            </a:extLst>
          </p:cNvPr>
          <p:cNvCxnSpPr>
            <a:cxnSpLocks/>
          </p:cNvCxnSpPr>
          <p:nvPr/>
        </p:nvCxnSpPr>
        <p:spPr>
          <a:xfrm>
            <a:off x="4371933" y="719709"/>
            <a:ext cx="2001593" cy="37057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7DA8029-2D63-4CCA-ABDF-D6E8ADC2C8AB}"/>
              </a:ext>
            </a:extLst>
          </p:cNvPr>
          <p:cNvCxnSpPr>
            <a:cxnSpLocks/>
          </p:cNvCxnSpPr>
          <p:nvPr/>
        </p:nvCxnSpPr>
        <p:spPr>
          <a:xfrm flipH="1">
            <a:off x="2526030" y="719709"/>
            <a:ext cx="676966" cy="35245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rafik 5" descr="Ein Bild, das Person, medizinische Ausrüstung, medizinisch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52BBDDFE-0D2F-6A6C-F00E-A3FA07450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088" y="4779335"/>
            <a:ext cx="1907823" cy="143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65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557AE-2C01-73C3-61C6-5E2C491E0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3D2D0375-BC3B-86E8-45E9-DA5B2C5B2D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354" r="28070"/>
          <a:stretch>
            <a:fillRect/>
          </a:stretch>
        </p:blipFill>
        <p:spPr>
          <a:xfrm>
            <a:off x="729465" y="121718"/>
            <a:ext cx="1551398" cy="25108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8478A18-839E-8266-63DB-7B25332DF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Antrum/Bulbus/Duodenum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B760895-61DC-4701-3BA3-B71A4DC13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B6406877-F906-3AA7-B1EB-272E894917E9}"/>
              </a:ext>
            </a:extLst>
          </p:cNvPr>
          <p:cNvSpPr/>
          <p:nvPr/>
        </p:nvSpPr>
        <p:spPr>
          <a:xfrm rot="10800000">
            <a:off x="1219200" y="719709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M202506061014043980001">
            <a:hlinkClick r:id="" action="ppaction://media"/>
            <a:extLst>
              <a:ext uri="{FF2B5EF4-FFF2-40B4-BE49-F238E27FC236}">
                <a16:creationId xmlns:a16="http://schemas.microsoft.com/office/drawing/2014/main" id="{7F028AA4-275A-D720-8F42-CE79475167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1566292"/>
            <a:ext cx="6096000" cy="4572000"/>
          </a:xfrm>
          <a:prstGeom prst="rect">
            <a:avLst/>
          </a:prstGeom>
        </p:spPr>
      </p:pic>
      <p:pic>
        <p:nvPicPr>
          <p:cNvPr id="3" name="Grafik 2" descr="Ein Bild, das Person, medizinische Ausrüstung, medizinisch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8BD22429-D140-BD56-DF28-102C8D2C8E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999" y="4826321"/>
            <a:ext cx="1913467" cy="1435100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5B4E960-68EB-7FED-9B92-87BA918F569A}"/>
              </a:ext>
            </a:extLst>
          </p:cNvPr>
          <p:cNvCxnSpPr>
            <a:cxnSpLocks/>
          </p:cNvCxnSpPr>
          <p:nvPr/>
        </p:nvCxnSpPr>
        <p:spPr>
          <a:xfrm flipH="1">
            <a:off x="3578087" y="821635"/>
            <a:ext cx="1616765" cy="26857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77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26281952-8010-43BF-90C6-957E3E4EE9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240" r="27001"/>
          <a:stretch>
            <a:fillRect/>
          </a:stretch>
        </p:blipFill>
        <p:spPr>
          <a:xfrm>
            <a:off x="554804" y="121718"/>
            <a:ext cx="1222626" cy="18983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Duodenum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D8AEA3D4-5921-4680-9669-5B5577815172}"/>
              </a:ext>
            </a:extLst>
          </p:cNvPr>
          <p:cNvSpPr/>
          <p:nvPr/>
        </p:nvSpPr>
        <p:spPr>
          <a:xfrm rot="10800000">
            <a:off x="844062" y="60583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30490AB-E0F0-4756-8EC6-030F7FF44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070910"/>
            <a:ext cx="7203288" cy="4908338"/>
          </a:xfrm>
          <a:prstGeom prst="rect">
            <a:avLst/>
          </a:prstGeom>
        </p:spPr>
      </p:pic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6216E43E-AA2B-DBD0-475F-74106AEBDBCC}"/>
              </a:ext>
            </a:extLst>
          </p:cNvPr>
          <p:cNvCxnSpPr>
            <a:cxnSpLocks/>
          </p:cNvCxnSpPr>
          <p:nvPr/>
        </p:nvCxnSpPr>
        <p:spPr>
          <a:xfrm>
            <a:off x="4119716" y="788737"/>
            <a:ext cx="0" cy="34131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fik 6" descr="Ein Bild, das Person, medizinische Ausrüstung, medizinisch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2D23F9FA-4BF2-F2B3-C0FE-D20969CC9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999" y="4826321"/>
            <a:ext cx="1913467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3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79E756D3-769D-1DC9-ACAE-F4AE41DA84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240" r="27001"/>
          <a:stretch>
            <a:fillRect/>
          </a:stretch>
        </p:blipFill>
        <p:spPr>
          <a:xfrm>
            <a:off x="554804" y="121718"/>
            <a:ext cx="1222626" cy="18983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21E522F-BD01-0394-D98D-24BE2C8FC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Duodenum &amp; „Mickey Mouse“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93DD9A-B743-C03A-4246-4905C1BC0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7AD7010D-093F-73B9-14C3-4705B707EFEF}"/>
              </a:ext>
            </a:extLst>
          </p:cNvPr>
          <p:cNvSpPr/>
          <p:nvPr/>
        </p:nvSpPr>
        <p:spPr>
          <a:xfrm rot="9933292">
            <a:off x="926782" y="640486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Pylorus Mickes MouseM202509241530056110001">
            <a:hlinkClick r:id="" action="ppaction://media"/>
            <a:extLst>
              <a:ext uri="{FF2B5EF4-FFF2-40B4-BE49-F238E27FC236}">
                <a16:creationId xmlns:a16="http://schemas.microsoft.com/office/drawing/2014/main" id="{81008461-F284-606A-3A2D-DE553468327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pic>
        <p:nvPicPr>
          <p:cNvPr id="8" name="Grafik 7" descr="Ein Bild, das Person, medizinische Ausrüstung, medizinisch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FE3FFF5E-DA97-522B-1C45-6F4740B6D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999" y="4826321"/>
            <a:ext cx="1913467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8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3DFC6C25-702E-3249-3965-6A85FA979F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240" r="27001"/>
          <a:stretch>
            <a:fillRect/>
          </a:stretch>
        </p:blipFill>
        <p:spPr>
          <a:xfrm>
            <a:off x="554804" y="121718"/>
            <a:ext cx="1222626" cy="18983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9479BA-BBDE-1974-5ED3-12F714067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Duodenum pars horizontalis</a:t>
            </a:r>
          </a:p>
        </p:txBody>
      </p:sp>
      <p:pic>
        <p:nvPicPr>
          <p:cNvPr id="5" name="M202506061014140650001">
            <a:hlinkClick r:id="" action="ppaction://media"/>
            <a:extLst>
              <a:ext uri="{FF2B5EF4-FFF2-40B4-BE49-F238E27FC236}">
                <a16:creationId xmlns:a16="http://schemas.microsoft.com/office/drawing/2014/main" id="{79FB4280-508B-C5ED-702A-A7A4CD0804D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C65614-A404-EB5B-B05C-9BF02AA4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04A87807-D39F-A6C0-F5EE-E4B55523B3CB}"/>
              </a:ext>
            </a:extLst>
          </p:cNvPr>
          <p:cNvSpPr/>
          <p:nvPr/>
        </p:nvSpPr>
        <p:spPr>
          <a:xfrm rot="10800000">
            <a:off x="952216" y="754087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Ein Bild, das Person, medizinische Ausrüstung, medizinisch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43517CCA-D689-5401-5602-C5407B6925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7065" y="4610100"/>
            <a:ext cx="1659467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9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537F7F8-EA41-F59A-71EA-A8989A21D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145DC-88CA-C0B1-2CD4-47652DC3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Dünndarm: </a:t>
            </a:r>
            <a:r>
              <a:rPr lang="de-CH" dirty="0">
                <a:solidFill>
                  <a:srgbClr val="FF0000"/>
                </a:solidFill>
              </a:rPr>
              <a:t>Jejunum</a:t>
            </a:r>
            <a:r>
              <a:rPr lang="de-CH" dirty="0"/>
              <a:t>, </a:t>
            </a:r>
            <a:r>
              <a:rPr lang="de-CH" dirty="0">
                <a:solidFill>
                  <a:srgbClr val="0070C0"/>
                </a:solidFill>
              </a:rPr>
              <a:t>Ileum</a:t>
            </a:r>
          </a:p>
        </p:txBody>
      </p:sp>
      <p:pic>
        <p:nvPicPr>
          <p:cNvPr id="6" name="Inhaltsplatzhalter 5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2F73C348-6560-8F97-9422-35787D2601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383" y="4096370"/>
            <a:ext cx="3984379" cy="2216989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AB4CB1-E8C7-148D-0AEC-240CBA247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10" name="Bild 4" descr="magendarmtrakt.png">
            <a:extLst>
              <a:ext uri="{FF2B5EF4-FFF2-40B4-BE49-F238E27FC236}">
                <a16:creationId xmlns:a16="http://schemas.microsoft.com/office/drawing/2014/main" id="{28225FD3-687D-F986-345E-2835F35333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31" r="28061"/>
          <a:stretch>
            <a:fillRect/>
          </a:stretch>
        </p:blipFill>
        <p:spPr>
          <a:xfrm>
            <a:off x="167825" y="863246"/>
            <a:ext cx="1219186" cy="189838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0C68374-2138-18BD-0A7D-470E2C84A5F9}"/>
              </a:ext>
            </a:extLst>
          </p:cNvPr>
          <p:cNvSpPr/>
          <p:nvPr/>
        </p:nvSpPr>
        <p:spPr>
          <a:xfrm rot="1591364">
            <a:off x="540437" y="1618446"/>
            <a:ext cx="777240" cy="3879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6F619CA-BBA6-6631-148A-56890C208FEA}"/>
              </a:ext>
            </a:extLst>
          </p:cNvPr>
          <p:cNvSpPr/>
          <p:nvPr/>
        </p:nvSpPr>
        <p:spPr>
          <a:xfrm rot="1591364">
            <a:off x="388797" y="1919485"/>
            <a:ext cx="777240" cy="38798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 descr="Ein Bild, das Text, Giraffe enthält.&#10;&#10;Automatisch generierte Beschreibung">
            <a:extLst>
              <a:ext uri="{FF2B5EF4-FFF2-40B4-BE49-F238E27FC236}">
                <a16:creationId xmlns:a16="http://schemas.microsoft.com/office/drawing/2014/main" id="{F173E044-BF12-4655-AF17-7844A0D01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296" y="1078707"/>
            <a:ext cx="5722026" cy="336169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9E5096D-8060-5600-99AA-42AF743F3E88}"/>
              </a:ext>
            </a:extLst>
          </p:cNvPr>
          <p:cNvSpPr txBox="1"/>
          <p:nvPr/>
        </p:nvSpPr>
        <p:spPr>
          <a:xfrm>
            <a:off x="5824330" y="4482583"/>
            <a:ext cx="1845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Gegen distal abnehmende </a:t>
            </a:r>
            <a:r>
              <a:rPr lang="de-DE" dirty="0" err="1"/>
              <a:t>Kerckring`sche</a:t>
            </a:r>
            <a:r>
              <a:rPr lang="de-DE" dirty="0"/>
              <a:t> Falten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3112343-5F1C-6856-8C9F-4293072DB734}"/>
              </a:ext>
            </a:extLst>
          </p:cNvPr>
          <p:cNvSpPr/>
          <p:nvPr/>
        </p:nvSpPr>
        <p:spPr>
          <a:xfrm rot="1271786">
            <a:off x="2745227" y="2885207"/>
            <a:ext cx="2892228" cy="1552513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074CFDE-940C-9E16-E4E6-96203C5B867C}"/>
              </a:ext>
            </a:extLst>
          </p:cNvPr>
          <p:cNvSpPr/>
          <p:nvPr/>
        </p:nvSpPr>
        <p:spPr>
          <a:xfrm rot="859894">
            <a:off x="3434081" y="1418666"/>
            <a:ext cx="2956777" cy="1670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Ein Bild, das Text, Entwurf enthält.&#10;&#10;KI-generierte Inhalte können fehlerhaft sein.">
            <a:extLst>
              <a:ext uri="{FF2B5EF4-FFF2-40B4-BE49-F238E27FC236}">
                <a16:creationId xmlns:a16="http://schemas.microsoft.com/office/drawing/2014/main" id="{3E9CC768-B693-8EED-5773-E3C1D890E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106" y="3911260"/>
            <a:ext cx="1369980" cy="281021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987AF62-934D-9C56-C496-ED25715C597C}"/>
              </a:ext>
            </a:extLst>
          </p:cNvPr>
          <p:cNvSpPr txBox="1"/>
          <p:nvPr/>
        </p:nvSpPr>
        <p:spPr>
          <a:xfrm>
            <a:off x="6378761" y="6262982"/>
            <a:ext cx="13699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Netters</a:t>
            </a:r>
            <a:r>
              <a:rPr lang="de-DE" sz="1050" dirty="0"/>
              <a:t> Innere Medizin, Thieme, 2000, S865</a:t>
            </a:r>
            <a:endParaRPr lang="de-CH" sz="1050" dirty="0"/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5B53A3F5-33CE-9B99-7EB0-AB725E083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9634" y="900690"/>
            <a:ext cx="2560503" cy="181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8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3E83-EABD-EEE7-AB56-325B3E62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737046-A6BF-0DC0-6BD0-9CA4CFD7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Dünndarm: </a:t>
            </a:r>
            <a:r>
              <a:rPr lang="de-CH" dirty="0">
                <a:solidFill>
                  <a:srgbClr val="FF0000"/>
                </a:solidFill>
              </a:rPr>
              <a:t>Jejunum</a:t>
            </a:r>
            <a:r>
              <a:rPr lang="de-CH" dirty="0"/>
              <a:t>, </a:t>
            </a:r>
            <a:r>
              <a:rPr lang="de-CH" dirty="0">
                <a:solidFill>
                  <a:srgbClr val="0070C0"/>
                </a:solidFill>
              </a:rPr>
              <a:t>Ileum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6765E36-3850-DA13-48C3-9DB8BA27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13" name="Grafik 12" descr="Ein Bild, das Text, Giraffe enthält.&#10;&#10;Automatisch generierte Beschreibung">
            <a:extLst>
              <a:ext uri="{FF2B5EF4-FFF2-40B4-BE49-F238E27FC236}">
                <a16:creationId xmlns:a16="http://schemas.microsoft.com/office/drawing/2014/main" id="{56F644AE-E51C-59F7-9248-B7D4CB320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242625"/>
            <a:ext cx="1819141" cy="1068745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831E4AC5-12D9-EB7A-0E71-B2234F408EB6}"/>
              </a:ext>
            </a:extLst>
          </p:cNvPr>
          <p:cNvSpPr/>
          <p:nvPr/>
        </p:nvSpPr>
        <p:spPr>
          <a:xfrm rot="1591364">
            <a:off x="912086" y="1796473"/>
            <a:ext cx="909367" cy="461584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0B61D00-2C70-89A8-04ED-8A7FE69DF1A8}"/>
              </a:ext>
            </a:extLst>
          </p:cNvPr>
          <p:cNvSpPr/>
          <p:nvPr/>
        </p:nvSpPr>
        <p:spPr>
          <a:xfrm rot="859894">
            <a:off x="1181443" y="1397943"/>
            <a:ext cx="999961" cy="43955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M202506061014358620001">
            <a:hlinkClick r:id="" action="ppaction://media"/>
            <a:extLst>
              <a:ext uri="{FF2B5EF4-FFF2-40B4-BE49-F238E27FC236}">
                <a16:creationId xmlns:a16="http://schemas.microsoft.com/office/drawing/2014/main" id="{8EECC757-09E0-C596-57A0-F379CC9434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90511" y="889910"/>
            <a:ext cx="5444287" cy="4083215"/>
          </a:xfrm>
          <a:prstGeom prst="rect">
            <a:avLst/>
          </a:prstGeom>
        </p:spPr>
      </p:pic>
      <p:pic>
        <p:nvPicPr>
          <p:cNvPr id="6" name="Bild 4" descr="magendarmtrakt.png">
            <a:extLst>
              <a:ext uri="{FF2B5EF4-FFF2-40B4-BE49-F238E27FC236}">
                <a16:creationId xmlns:a16="http://schemas.microsoft.com/office/drawing/2014/main" id="{6E0B4008-D129-49CD-D4B2-94101930242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5530" t="18855" r="30394"/>
          <a:stretch>
            <a:fillRect/>
          </a:stretch>
        </p:blipFill>
        <p:spPr>
          <a:xfrm>
            <a:off x="2416393" y="1236713"/>
            <a:ext cx="934065" cy="1435419"/>
          </a:xfrm>
          <a:prstGeom prst="rect">
            <a:avLst/>
          </a:prstGeom>
        </p:spPr>
      </p:pic>
      <p:pic>
        <p:nvPicPr>
          <p:cNvPr id="7" name="M202506111131025970001">
            <a:hlinkClick r:id="" action="ppaction://media"/>
            <a:extLst>
              <a:ext uri="{FF2B5EF4-FFF2-40B4-BE49-F238E27FC236}">
                <a16:creationId xmlns:a16="http://schemas.microsoft.com/office/drawing/2014/main" id="{6D35D7A8-3C71-11C4-7E91-1D598280E2E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8920" y="2672132"/>
            <a:ext cx="4693916" cy="3520437"/>
          </a:xfrm>
          <a:prstGeom prst="rect">
            <a:avLst/>
          </a:prstGeom>
        </p:spPr>
      </p:pic>
      <p:sp>
        <p:nvSpPr>
          <p:cNvPr id="3" name="Pfeil: nach links 2">
            <a:extLst>
              <a:ext uri="{FF2B5EF4-FFF2-40B4-BE49-F238E27FC236}">
                <a16:creationId xmlns:a16="http://schemas.microsoft.com/office/drawing/2014/main" id="{74F0B7E9-C64A-4EC2-8D27-ED63E36E0271}"/>
              </a:ext>
            </a:extLst>
          </p:cNvPr>
          <p:cNvSpPr/>
          <p:nvPr/>
        </p:nvSpPr>
        <p:spPr>
          <a:xfrm>
            <a:off x="2790120" y="1692772"/>
            <a:ext cx="431515" cy="154112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Pfeil: nach links 7">
            <a:extLst>
              <a:ext uri="{FF2B5EF4-FFF2-40B4-BE49-F238E27FC236}">
                <a16:creationId xmlns:a16="http://schemas.microsoft.com/office/drawing/2014/main" id="{F5093E70-B362-080E-4A91-F17284270C42}"/>
              </a:ext>
            </a:extLst>
          </p:cNvPr>
          <p:cNvSpPr/>
          <p:nvPr/>
        </p:nvSpPr>
        <p:spPr>
          <a:xfrm>
            <a:off x="2416393" y="2027265"/>
            <a:ext cx="431515" cy="154112"/>
          </a:xfrm>
          <a:prstGeom prst="leftArrow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676AF83-6376-5880-FF61-3AC73D9CA15B}"/>
              </a:ext>
            </a:extLst>
          </p:cNvPr>
          <p:cNvSpPr txBox="1"/>
          <p:nvPr/>
        </p:nvSpPr>
        <p:spPr>
          <a:xfrm>
            <a:off x="5944723" y="5074130"/>
            <a:ext cx="2990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Unterscheidung durch </a:t>
            </a:r>
            <a:r>
              <a:rPr lang="de-DE" dirty="0" err="1">
                <a:solidFill>
                  <a:srgbClr val="FF0000"/>
                </a:solidFill>
              </a:rPr>
              <a:t>sonografische</a:t>
            </a:r>
            <a:r>
              <a:rPr lang="de-DE" dirty="0">
                <a:solidFill>
                  <a:srgbClr val="FF0000"/>
                </a:solidFill>
              </a:rPr>
              <a:t> Erscheinung kaum möglich, Lokalisation entscheidend.</a:t>
            </a:r>
            <a:endParaRPr lang="de-C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1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9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CH" dirty="0"/>
              <a:t>Dünndarm/Coecum</a:t>
            </a:r>
            <a:endParaRPr lang="de-CH"/>
          </a:p>
        </p:txBody>
      </p:sp>
      <p:pic>
        <p:nvPicPr>
          <p:cNvPr id="5" name="M202108191729114750001">
            <a:hlinkClick r:id="" action="ppaction://media"/>
            <a:extLst>
              <a:ext uri="{FF2B5EF4-FFF2-40B4-BE49-F238E27FC236}">
                <a16:creationId xmlns:a16="http://schemas.microsoft.com/office/drawing/2014/main" id="{7AD35B8A-0A2C-41C0-BD11-749A0170717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  <a:noFill/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Bild 4" descr="magendarmtrakt.png">
            <a:extLst>
              <a:ext uri="{FF2B5EF4-FFF2-40B4-BE49-F238E27FC236}">
                <a16:creationId xmlns:a16="http://schemas.microsoft.com/office/drawing/2014/main" id="{A3ACDB05-45C6-46BD-80AC-F4F3E473A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993" y="960119"/>
            <a:ext cx="2368927" cy="1977391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2BD6CF39-1589-40DB-B842-31AD638BF37F}"/>
              </a:ext>
            </a:extLst>
          </p:cNvPr>
          <p:cNvSpPr/>
          <p:nvPr/>
        </p:nvSpPr>
        <p:spPr>
          <a:xfrm rot="14615167">
            <a:off x="6710025" y="2192741"/>
            <a:ext cx="461862" cy="14745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6EC73DA-DCE8-4187-82F6-80F4A89FD4BD}"/>
              </a:ext>
            </a:extLst>
          </p:cNvPr>
          <p:cNvSpPr txBox="1"/>
          <p:nvPr/>
        </p:nvSpPr>
        <p:spPr>
          <a:xfrm>
            <a:off x="1554163" y="1047912"/>
            <a:ext cx="1663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Kolon: gashaltig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3D234FD-D636-4D2F-82F3-B830B6D4C1C0}"/>
              </a:ext>
            </a:extLst>
          </p:cNvPr>
          <p:cNvSpPr txBox="1"/>
          <p:nvPr/>
        </p:nvSpPr>
        <p:spPr>
          <a:xfrm>
            <a:off x="7635194" y="3244334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Ileum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D4EBD2D-C2DC-CDA7-65EE-1E767851FAF9}"/>
              </a:ext>
            </a:extLst>
          </p:cNvPr>
          <p:cNvSpPr txBox="1"/>
          <p:nvPr/>
        </p:nvSpPr>
        <p:spPr>
          <a:xfrm>
            <a:off x="557920" y="3244023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Coecum</a:t>
            </a:r>
          </a:p>
        </p:txBody>
      </p:sp>
      <p:pic>
        <p:nvPicPr>
          <p:cNvPr id="11" name="Grafik 10" descr="Ein Bild, das Person, Gliedmaße, Gelenk, Im Haus enthält.&#10;&#10;KI-generierte Inhalte können fehlerhaft sein.">
            <a:extLst>
              <a:ext uri="{FF2B5EF4-FFF2-40B4-BE49-F238E27FC236}">
                <a16:creationId xmlns:a16="http://schemas.microsoft.com/office/drawing/2014/main" id="{B90D9C4B-2DD1-5282-3934-7766E78868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6458" y="4648200"/>
            <a:ext cx="1625599" cy="121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BCD5C-0626-7F3C-E878-73BD783EC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1. Joker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A3AF1B-08F4-DF90-3B8D-395F361E0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2142" y="2347452"/>
            <a:ext cx="5058697" cy="3532239"/>
          </a:xfrm>
        </p:spPr>
        <p:txBody>
          <a:bodyPr/>
          <a:lstStyle/>
          <a:p>
            <a:pPr marL="0" indent="0">
              <a:buNone/>
            </a:pPr>
            <a:r>
              <a:rPr lang="de-CH" sz="9600" dirty="0">
                <a:solidFill>
                  <a:srgbClr val="FF0000"/>
                </a:solidFill>
              </a:rPr>
              <a:t>das Gas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75AED6E-C91F-2CEA-526C-C4DE06F0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0D4FF6-E1F2-04F1-7499-F1A21941F0C4}"/>
              </a:ext>
            </a:extLst>
          </p:cNvPr>
          <p:cNvSpPr txBox="1"/>
          <p:nvPr/>
        </p:nvSpPr>
        <p:spPr>
          <a:xfrm>
            <a:off x="1852794" y="1034644"/>
            <a:ext cx="5438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Hilft bei Diskriminierung zwischen Colon und Dünndarm</a:t>
            </a:r>
          </a:p>
        </p:txBody>
      </p:sp>
      <p:pic>
        <p:nvPicPr>
          <p:cNvPr id="7" name="Grafik 6" descr="Jokerkappe mit einfarbiger Füllung">
            <a:extLst>
              <a:ext uri="{FF2B5EF4-FFF2-40B4-BE49-F238E27FC236}">
                <a16:creationId xmlns:a16="http://schemas.microsoft.com/office/drawing/2014/main" id="{4D5C4990-D794-1320-4C99-B6A3337B15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170" y="111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0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33CAEB-181E-49EA-9A2A-FA1A6E44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Kolon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69065330-BED0-400A-BC8C-D23CBA9AF3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868" y="3458664"/>
            <a:ext cx="3182130" cy="2168098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EAB182-3DDB-4304-96F4-48E552FF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C511505-CDC7-4CA9-BD08-A888BFC9A2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26"/>
          <a:stretch>
            <a:fillRect/>
          </a:stretch>
        </p:blipFill>
        <p:spPr>
          <a:xfrm>
            <a:off x="1809933" y="844266"/>
            <a:ext cx="5524134" cy="3282970"/>
          </a:xfrm>
          <a:prstGeom prst="rect">
            <a:avLst/>
          </a:prstGeom>
        </p:spPr>
      </p:pic>
      <p:pic>
        <p:nvPicPr>
          <p:cNvPr id="10" name="Bild 4" descr="magendarmtrakt.png">
            <a:extLst>
              <a:ext uri="{FF2B5EF4-FFF2-40B4-BE49-F238E27FC236}">
                <a16:creationId xmlns:a16="http://schemas.microsoft.com/office/drawing/2014/main" id="{8965705C-95AD-4462-9EB0-23A0D24B8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795" y="3857805"/>
            <a:ext cx="2119222" cy="1768957"/>
          </a:xfrm>
          <a:prstGeom prst="rect">
            <a:avLst/>
          </a:prstGeom>
        </p:spPr>
      </p:pic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5A2F7CAE-0002-4E9B-B09A-3B3A62BF6F7B}"/>
              </a:ext>
            </a:extLst>
          </p:cNvPr>
          <p:cNvSpPr/>
          <p:nvPr/>
        </p:nvSpPr>
        <p:spPr>
          <a:xfrm rot="16200000">
            <a:off x="3806831" y="4729706"/>
            <a:ext cx="586154" cy="2121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5F8D0A0A-A7D2-490D-8174-2EA2A3382444}"/>
              </a:ext>
            </a:extLst>
          </p:cNvPr>
          <p:cNvSpPr/>
          <p:nvPr/>
        </p:nvSpPr>
        <p:spPr>
          <a:xfrm rot="10800000">
            <a:off x="4220308" y="4436627"/>
            <a:ext cx="586154" cy="2121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2DAC5A54-CF71-4C0D-802B-0245E5058300}"/>
              </a:ext>
            </a:extLst>
          </p:cNvPr>
          <p:cNvSpPr/>
          <p:nvPr/>
        </p:nvSpPr>
        <p:spPr>
          <a:xfrm rot="16200000">
            <a:off x="4633785" y="4729705"/>
            <a:ext cx="586154" cy="2121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0F57B4B-DA68-4406-B29F-3A67A5D18584}"/>
              </a:ext>
            </a:extLst>
          </p:cNvPr>
          <p:cNvSpPr txBox="1"/>
          <p:nvPr/>
        </p:nvSpPr>
        <p:spPr>
          <a:xfrm>
            <a:off x="112055" y="857534"/>
            <a:ext cx="152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Schallschatten durch Gas bedingt. </a:t>
            </a:r>
            <a:r>
              <a:rPr lang="de-DE" dirty="0" err="1"/>
              <a:t>Haustrierung</a:t>
            </a:r>
            <a:r>
              <a:rPr lang="de-DE" dirty="0"/>
              <a:t>.</a:t>
            </a:r>
          </a:p>
        </p:txBody>
      </p:sp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9182B595-D90C-3E08-AF94-D94C3E227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17" y="3484088"/>
            <a:ext cx="3182130" cy="216809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1A0B04A-3778-78A0-C654-FF195D038EF8}"/>
              </a:ext>
            </a:extLst>
          </p:cNvPr>
          <p:cNvSpPr txBox="1"/>
          <p:nvPr/>
        </p:nvSpPr>
        <p:spPr>
          <a:xfrm rot="20014183">
            <a:off x="2664160" y="2704879"/>
            <a:ext cx="36984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4000" dirty="0">
                <a:solidFill>
                  <a:srgbClr val="FF0000"/>
                </a:solidFill>
              </a:rPr>
              <a:t>Folge dem Gas …</a:t>
            </a:r>
          </a:p>
        </p:txBody>
      </p:sp>
    </p:spTree>
    <p:extLst>
      <p:ext uri="{BB962C8B-B14F-4D97-AF65-F5344CB8AC3E}">
        <p14:creationId xmlns:p14="http://schemas.microsoft.com/office/powerpoint/2010/main" val="32141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D73E3-5E2A-26B4-40BC-8D4639055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Colon </a:t>
            </a:r>
            <a:r>
              <a:rPr lang="de-CH" dirty="0" err="1"/>
              <a:t>aszendens</a:t>
            </a:r>
            <a:endParaRPr lang="de-CH" dirty="0"/>
          </a:p>
        </p:txBody>
      </p:sp>
      <p:pic>
        <p:nvPicPr>
          <p:cNvPr id="5" name="M202506061015382790001">
            <a:hlinkClick r:id="" action="ppaction://media"/>
            <a:extLst>
              <a:ext uri="{FF2B5EF4-FFF2-40B4-BE49-F238E27FC236}">
                <a16:creationId xmlns:a16="http://schemas.microsoft.com/office/drawing/2014/main" id="{C3E183DB-EA2D-42D5-3362-F1ABE0102E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E19F91-6EA1-8DD5-8889-4B63F01F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Bild 4" descr="magendarmtrakt.png">
            <a:extLst>
              <a:ext uri="{FF2B5EF4-FFF2-40B4-BE49-F238E27FC236}">
                <a16:creationId xmlns:a16="http://schemas.microsoft.com/office/drawing/2014/main" id="{ED89053B-A9A5-55C8-499E-ADB64B498E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574054D7-5089-42B0-31A0-4235D457A35D}"/>
              </a:ext>
            </a:extLst>
          </p:cNvPr>
          <p:cNvSpPr/>
          <p:nvPr/>
        </p:nvSpPr>
        <p:spPr>
          <a:xfrm rot="10800000">
            <a:off x="274706" y="1451949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7EBACCF0-C15F-27EF-A258-841DADC0DE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683" y="2466518"/>
            <a:ext cx="1516009" cy="1137007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B664A1D0-D7CA-4C5A-CD59-D2FCB668A5C5}"/>
              </a:ext>
            </a:extLst>
          </p:cNvPr>
          <p:cNvSpPr/>
          <p:nvPr/>
        </p:nvSpPr>
        <p:spPr>
          <a:xfrm rot="13444069">
            <a:off x="649844" y="296089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44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81959-945A-E5C7-4AF6-083EAFF55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2. Joker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5AA415-EDF2-4DEB-7CF9-98E119014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9251" y="2641190"/>
            <a:ext cx="6513871" cy="1575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9600" dirty="0">
                <a:solidFill>
                  <a:srgbClr val="FF0000"/>
                </a:solidFill>
              </a:rPr>
              <a:t>das Os Ilium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4CEAA2B-D0FD-02A4-5F3E-A3E18984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Grafik 4" descr="Jokerkappe mit einfarbiger Füllung">
            <a:extLst>
              <a:ext uri="{FF2B5EF4-FFF2-40B4-BE49-F238E27FC236}">
                <a16:creationId xmlns:a16="http://schemas.microsoft.com/office/drawing/2014/main" id="{F4ECC938-20B2-EBB0-BD14-9B79EEAD92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170" y="111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91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D73E3-5E2A-26B4-40BC-8D4639055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Cökum</a:t>
            </a:r>
            <a:r>
              <a:rPr lang="de-CH" dirty="0"/>
              <a:t>/Colon </a:t>
            </a:r>
            <a:r>
              <a:rPr lang="de-CH" dirty="0" err="1"/>
              <a:t>ascendens</a:t>
            </a:r>
            <a:endParaRPr lang="de-CH" dirty="0"/>
          </a:p>
        </p:txBody>
      </p:sp>
      <p:pic>
        <p:nvPicPr>
          <p:cNvPr id="5" name="M202506061015382790001">
            <a:hlinkClick r:id="" action="ppaction://media"/>
            <a:extLst>
              <a:ext uri="{FF2B5EF4-FFF2-40B4-BE49-F238E27FC236}">
                <a16:creationId xmlns:a16="http://schemas.microsoft.com/office/drawing/2014/main" id="{C3E183DB-EA2D-42D5-3362-F1ABE0102E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E19F91-6EA1-8DD5-8889-4B63F01F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Bild 4" descr="magendarmtrakt.png">
            <a:extLst>
              <a:ext uri="{FF2B5EF4-FFF2-40B4-BE49-F238E27FC236}">
                <a16:creationId xmlns:a16="http://schemas.microsoft.com/office/drawing/2014/main" id="{ED89053B-A9A5-55C8-499E-ADB64B498E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DEC9D816-6617-4091-EC46-AFAC2FD027A3}"/>
              </a:ext>
            </a:extLst>
          </p:cNvPr>
          <p:cNvSpPr/>
          <p:nvPr/>
        </p:nvSpPr>
        <p:spPr>
          <a:xfrm rot="10800000">
            <a:off x="274706" y="1451949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F5B43FF-789A-279D-9763-49A77223F7C8}"/>
              </a:ext>
            </a:extLst>
          </p:cNvPr>
          <p:cNvSpPr txBox="1"/>
          <p:nvPr/>
        </p:nvSpPr>
        <p:spPr>
          <a:xfrm>
            <a:off x="497444" y="4367810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Os </a:t>
            </a:r>
            <a:r>
              <a:rPr lang="de-CH" dirty="0" err="1"/>
              <a:t>ilium</a:t>
            </a:r>
            <a:endParaRPr lang="de-CH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5B35109-C5B9-2568-2F34-3741B9E4DA60}"/>
              </a:ext>
            </a:extLst>
          </p:cNvPr>
          <p:cNvCxnSpPr/>
          <p:nvPr/>
        </p:nvCxnSpPr>
        <p:spPr>
          <a:xfrm flipV="1">
            <a:off x="1710813" y="4109884"/>
            <a:ext cx="1413387" cy="4425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187CA692-5160-1480-AF69-0FE0CEC84088}"/>
              </a:ext>
            </a:extLst>
          </p:cNvPr>
          <p:cNvSpPr txBox="1"/>
          <p:nvPr/>
        </p:nvSpPr>
        <p:spPr>
          <a:xfrm>
            <a:off x="4504165" y="935677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Gas</a:t>
            </a:r>
            <a:endParaRPr lang="de-CH" dirty="0"/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CF7E726D-BE09-638A-1952-DE1C57BCE9F0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4643919" y="1305009"/>
            <a:ext cx="125704" cy="15101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rafik 1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1EC46134-10D0-0A6C-BB65-84E3B64C8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683" y="2466518"/>
            <a:ext cx="1516009" cy="113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1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9BBCF-FF66-24F6-528B-DA9409C97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3. Joker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353AE9-DF75-9A78-FB6B-6A800AD12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174" y="2415914"/>
            <a:ext cx="8229600" cy="13298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8000" dirty="0" err="1">
                <a:solidFill>
                  <a:srgbClr val="FF0000"/>
                </a:solidFill>
              </a:rPr>
              <a:t>M.Iliacus</a:t>
            </a:r>
            <a:r>
              <a:rPr lang="de-CH" sz="8000" dirty="0">
                <a:solidFill>
                  <a:srgbClr val="FF0000"/>
                </a:solidFill>
              </a:rPr>
              <a:t>, </a:t>
            </a:r>
            <a:r>
              <a:rPr lang="de-CH" sz="8000" dirty="0" err="1">
                <a:solidFill>
                  <a:srgbClr val="FF0000"/>
                </a:solidFill>
              </a:rPr>
              <a:t>M.Psoas</a:t>
            </a:r>
            <a:endParaRPr lang="de-CH" sz="8000" dirty="0">
              <a:solidFill>
                <a:srgbClr val="FF0000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0011A3-7D9A-834D-4207-49F6FE3B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Grafik 4" descr="Jokerkappe mit einfarbiger Füllung">
            <a:extLst>
              <a:ext uri="{FF2B5EF4-FFF2-40B4-BE49-F238E27FC236}">
                <a16:creationId xmlns:a16="http://schemas.microsoft.com/office/drawing/2014/main" id="{42DD20C4-1FC7-E9E1-2250-E9018C7CE5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170" y="111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45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3C5AF-3328-9755-1B5F-2060B8076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Cökum</a:t>
            </a:r>
            <a:r>
              <a:rPr lang="de-CH" dirty="0"/>
              <a:t>, Colon </a:t>
            </a:r>
            <a:r>
              <a:rPr lang="de-CH" dirty="0" err="1"/>
              <a:t>ascendens</a:t>
            </a:r>
            <a:endParaRPr lang="de-CH" dirty="0"/>
          </a:p>
        </p:txBody>
      </p:sp>
      <p:pic>
        <p:nvPicPr>
          <p:cNvPr id="5" name="M202506061015382790001">
            <a:hlinkClick r:id="" action="ppaction://media"/>
            <a:extLst>
              <a:ext uri="{FF2B5EF4-FFF2-40B4-BE49-F238E27FC236}">
                <a16:creationId xmlns:a16="http://schemas.microsoft.com/office/drawing/2014/main" id="{A31D2C79-783E-D433-A279-A52B15B1E28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0505CF6-118A-545D-E5A2-8977D33BC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FB487C1D-03FA-5FB1-BD35-A351C9B9F4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64" y="2948683"/>
            <a:ext cx="1649573" cy="123718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D565B58-AD82-FC51-AC91-FB6A9D48ADF2}"/>
              </a:ext>
            </a:extLst>
          </p:cNvPr>
          <p:cNvSpPr txBox="1"/>
          <p:nvPr/>
        </p:nvSpPr>
        <p:spPr>
          <a:xfrm>
            <a:off x="486105" y="4786681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Os </a:t>
            </a:r>
            <a:r>
              <a:rPr lang="de-DE" dirty="0" err="1"/>
              <a:t>ilium</a:t>
            </a:r>
            <a:endParaRPr lang="de-CH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7EE57B2-E5E5-5C4B-5B9B-7450F6E4D227}"/>
              </a:ext>
            </a:extLst>
          </p:cNvPr>
          <p:cNvSpPr txBox="1"/>
          <p:nvPr/>
        </p:nvSpPr>
        <p:spPr>
          <a:xfrm>
            <a:off x="2101163" y="1185347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M.Iliacus</a:t>
            </a:r>
            <a:endParaRPr lang="de-CH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28CB703-B6A8-5864-80AC-208B4441492D}"/>
              </a:ext>
            </a:extLst>
          </p:cNvPr>
          <p:cNvSpPr txBox="1"/>
          <p:nvPr/>
        </p:nvSpPr>
        <p:spPr>
          <a:xfrm>
            <a:off x="5536526" y="1185347"/>
            <a:ext cx="96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M.Psoas</a:t>
            </a:r>
            <a:endParaRPr lang="de-CH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D11D200-13F3-73A1-1991-84C2118ACA4E}"/>
              </a:ext>
            </a:extLst>
          </p:cNvPr>
          <p:cNvCxnSpPr>
            <a:cxnSpLocks/>
          </p:cNvCxnSpPr>
          <p:nvPr/>
        </p:nvCxnSpPr>
        <p:spPr>
          <a:xfrm flipV="1">
            <a:off x="1243173" y="3863181"/>
            <a:ext cx="2024009" cy="8012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05123EBC-2619-CF35-EA35-8385BB0DD9D0}"/>
              </a:ext>
            </a:extLst>
          </p:cNvPr>
          <p:cNvCxnSpPr>
            <a:cxnSpLocks/>
          </p:cNvCxnSpPr>
          <p:nvPr/>
        </p:nvCxnSpPr>
        <p:spPr>
          <a:xfrm>
            <a:off x="2784297" y="1554679"/>
            <a:ext cx="986319" cy="20125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199772B0-9E7B-EC6E-E177-98C4F9C68120}"/>
              </a:ext>
            </a:extLst>
          </p:cNvPr>
          <p:cNvCxnSpPr>
            <a:cxnSpLocks/>
          </p:cNvCxnSpPr>
          <p:nvPr/>
        </p:nvCxnSpPr>
        <p:spPr>
          <a:xfrm>
            <a:off x="5897366" y="1554679"/>
            <a:ext cx="0" cy="23085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934DC166-710F-6329-EDB7-286A87A33D84}"/>
              </a:ext>
            </a:extLst>
          </p:cNvPr>
          <p:cNvSpPr/>
          <p:nvPr/>
        </p:nvSpPr>
        <p:spPr>
          <a:xfrm>
            <a:off x="4047098" y="2689565"/>
            <a:ext cx="1199535" cy="7771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2280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4" descr="magendarmtrakt.png">
            <a:extLst>
              <a:ext uri="{FF2B5EF4-FFF2-40B4-BE49-F238E27FC236}">
                <a16:creationId xmlns:a16="http://schemas.microsoft.com/office/drawing/2014/main" id="{32AE2DD1-885A-4593-93DE-9E2A01CDF3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88" t="13259" r="31127" b="3446"/>
          <a:stretch>
            <a:fillRect/>
          </a:stretch>
        </p:blipFill>
        <p:spPr>
          <a:xfrm>
            <a:off x="6561247" y="3714028"/>
            <a:ext cx="1618326" cy="24574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122" y="274638"/>
            <a:ext cx="8955464" cy="514099"/>
          </a:xfrm>
        </p:spPr>
        <p:txBody>
          <a:bodyPr/>
          <a:lstStyle/>
          <a:p>
            <a:r>
              <a:rPr lang="de-CH" dirty="0"/>
              <a:t>Orientierung </a:t>
            </a:r>
            <a:r>
              <a:rPr lang="de-CH" dirty="0" err="1"/>
              <a:t>re</a:t>
            </a:r>
            <a:r>
              <a:rPr lang="de-CH" dirty="0"/>
              <a:t> und li Unterbauch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B59697AE-3CA5-4B07-8167-6FBD59E74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788737"/>
            <a:ext cx="8229600" cy="3110124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1933B5C6-64A6-4FC7-ACA4-53EDE1E2844D}"/>
              </a:ext>
            </a:extLst>
          </p:cNvPr>
          <p:cNvSpPr/>
          <p:nvPr/>
        </p:nvSpPr>
        <p:spPr>
          <a:xfrm rot="10620025">
            <a:off x="6577933" y="5124769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CEB13326-3088-49CA-BFE4-57BC61655767}"/>
              </a:ext>
            </a:extLst>
          </p:cNvPr>
          <p:cNvSpPr/>
          <p:nvPr/>
        </p:nvSpPr>
        <p:spPr>
          <a:xfrm rot="10800000">
            <a:off x="7659813" y="5107071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 descr="Ein Bild, das Schädel, Im Haus, Röntgenfilm, Schwarzweiß enthält.&#10;&#10;KI-generierte Inhalte können fehlerhaft sein.">
            <a:extLst>
              <a:ext uri="{FF2B5EF4-FFF2-40B4-BE49-F238E27FC236}">
                <a16:creationId xmlns:a16="http://schemas.microsoft.com/office/drawing/2014/main" id="{09DC1351-5EA3-705C-FFC9-22893A157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690" y="3577146"/>
            <a:ext cx="3274619" cy="245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F83EA-8712-F15E-E409-EE92A98C0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4" descr="magendarmtrakt.png">
            <a:extLst>
              <a:ext uri="{FF2B5EF4-FFF2-40B4-BE49-F238E27FC236}">
                <a16:creationId xmlns:a16="http://schemas.microsoft.com/office/drawing/2014/main" id="{7E9F59EE-60B7-D8DF-EC90-EC43BFAF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88" t="13259" r="31127" b="3446"/>
          <a:stretch>
            <a:fillRect/>
          </a:stretch>
        </p:blipFill>
        <p:spPr>
          <a:xfrm>
            <a:off x="6561247" y="3714028"/>
            <a:ext cx="1618326" cy="24574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96F43B6-CA30-076A-5B8D-46B922AB5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Orientierung </a:t>
            </a:r>
            <a:r>
              <a:rPr lang="de-DE" dirty="0" err="1"/>
              <a:t>re</a:t>
            </a:r>
            <a:r>
              <a:rPr lang="de-DE" dirty="0"/>
              <a:t> und li Unterbauch</a:t>
            </a:r>
            <a:endParaRPr lang="de-CH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923DA9AA-FC2A-B0E3-06FA-F93092CA5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788737"/>
            <a:ext cx="8229600" cy="3110124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1B929A-B9A0-4961-73CC-BD5FB4025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D693C1DF-E127-FB5D-0FAD-35BE3FF91C03}"/>
              </a:ext>
            </a:extLst>
          </p:cNvPr>
          <p:cNvSpPr/>
          <p:nvPr/>
        </p:nvSpPr>
        <p:spPr>
          <a:xfrm rot="10620025">
            <a:off x="6577933" y="5124769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70EBCDB3-C232-D17F-0EF3-DFEFF41B3160}"/>
              </a:ext>
            </a:extLst>
          </p:cNvPr>
          <p:cNvSpPr/>
          <p:nvPr/>
        </p:nvSpPr>
        <p:spPr>
          <a:xfrm rot="10800000">
            <a:off x="7659813" y="5107071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4C5505D-3288-F39F-5A2F-8DE815D2E055}"/>
              </a:ext>
            </a:extLst>
          </p:cNvPr>
          <p:cNvSpPr txBox="1"/>
          <p:nvPr/>
        </p:nvSpPr>
        <p:spPr>
          <a:xfrm>
            <a:off x="34724" y="4043628"/>
            <a:ext cx="284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Os </a:t>
            </a:r>
            <a:r>
              <a:rPr lang="de-DE" dirty="0" err="1"/>
              <a:t>ilium</a:t>
            </a:r>
            <a:r>
              <a:rPr lang="de-DE" dirty="0"/>
              <a:t>, </a:t>
            </a:r>
            <a:r>
              <a:rPr lang="de-DE" dirty="0" err="1"/>
              <a:t>m.Iliacus</a:t>
            </a:r>
            <a:r>
              <a:rPr lang="de-DE" dirty="0"/>
              <a:t>, </a:t>
            </a:r>
            <a:r>
              <a:rPr lang="de-DE" dirty="0" err="1"/>
              <a:t>m.psoas</a:t>
            </a:r>
            <a:endParaRPr lang="de-DE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17C26210-FC43-8F36-BC60-4EAAB97CF4D3}"/>
              </a:ext>
            </a:extLst>
          </p:cNvPr>
          <p:cNvCxnSpPr>
            <a:cxnSpLocks/>
          </p:cNvCxnSpPr>
          <p:nvPr/>
        </p:nvCxnSpPr>
        <p:spPr>
          <a:xfrm flipV="1">
            <a:off x="647614" y="2060294"/>
            <a:ext cx="929163" cy="19833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E1DFE49-F86D-AB93-8A79-21DBEF7839CE}"/>
              </a:ext>
            </a:extLst>
          </p:cNvPr>
          <p:cNvCxnSpPr>
            <a:cxnSpLocks/>
          </p:cNvCxnSpPr>
          <p:nvPr/>
        </p:nvCxnSpPr>
        <p:spPr>
          <a:xfrm flipV="1">
            <a:off x="1459173" y="2496200"/>
            <a:ext cx="703924" cy="15705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949439D-33A5-0FAE-BA5D-F9405036DC2B}"/>
              </a:ext>
            </a:extLst>
          </p:cNvPr>
          <p:cNvCxnSpPr>
            <a:cxnSpLocks/>
          </p:cNvCxnSpPr>
          <p:nvPr/>
        </p:nvCxnSpPr>
        <p:spPr>
          <a:xfrm flipV="1">
            <a:off x="2497030" y="2635045"/>
            <a:ext cx="627170" cy="14085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fik 14" descr="Ein Bild, das Schädel, Im Haus, Röntgenfilm, Schwarzweiß enthält.&#10;&#10;KI-generierte Inhalte können fehlerhaft sein.">
            <a:extLst>
              <a:ext uri="{FF2B5EF4-FFF2-40B4-BE49-F238E27FC236}">
                <a16:creationId xmlns:a16="http://schemas.microsoft.com/office/drawing/2014/main" id="{99770EDC-FC28-B7B4-A732-D7DD01323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690" y="3577146"/>
            <a:ext cx="3274619" cy="245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6634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35E43-1FF1-EBE2-4FC1-37149EB21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 descr="Ein Bild, das Schädel, Im Haus, Röntgenfilm, Schwarzweiß enthält.&#10;&#10;KI-generierte Inhalte können fehlerhaft sein.">
            <a:extLst>
              <a:ext uri="{FF2B5EF4-FFF2-40B4-BE49-F238E27FC236}">
                <a16:creationId xmlns:a16="http://schemas.microsoft.com/office/drawing/2014/main" id="{117E858E-7690-66C0-5368-7BF45F96A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690" y="3577146"/>
            <a:ext cx="3274619" cy="2455964"/>
          </a:xfrm>
          <a:prstGeom prst="rect">
            <a:avLst/>
          </a:prstGeom>
        </p:spPr>
      </p:pic>
      <p:pic>
        <p:nvPicPr>
          <p:cNvPr id="8" name="Bild 4" descr="magendarmtrakt.png">
            <a:extLst>
              <a:ext uri="{FF2B5EF4-FFF2-40B4-BE49-F238E27FC236}">
                <a16:creationId xmlns:a16="http://schemas.microsoft.com/office/drawing/2014/main" id="{449B940E-49BA-68B3-CB3D-DE0C68A612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88" t="13259" r="31127" b="3446"/>
          <a:stretch>
            <a:fillRect/>
          </a:stretch>
        </p:blipFill>
        <p:spPr>
          <a:xfrm>
            <a:off x="6561247" y="3714028"/>
            <a:ext cx="1618326" cy="24574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81742B8-D6EC-0223-7BA4-5AF032535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Startpunkt: Auffinden des Colons/Sigma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7AFCA86A-388E-1241-C186-962808B7B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00" y="788737"/>
            <a:ext cx="8229600" cy="3110124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D642B0-CE2C-18B7-750C-333200CB9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438917A5-2DC6-869D-4410-FE54B28C06CF}"/>
              </a:ext>
            </a:extLst>
          </p:cNvPr>
          <p:cNvSpPr/>
          <p:nvPr/>
        </p:nvSpPr>
        <p:spPr>
          <a:xfrm rot="10620025">
            <a:off x="6577933" y="5124769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A363DC43-E069-CF64-302F-3C83BFE9BF1B}"/>
              </a:ext>
            </a:extLst>
          </p:cNvPr>
          <p:cNvSpPr/>
          <p:nvPr/>
        </p:nvSpPr>
        <p:spPr>
          <a:xfrm rot="10800000">
            <a:off x="7659813" y="5107071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B195BC3-C306-4AEE-F5CB-999D617C66DD}"/>
              </a:ext>
            </a:extLst>
          </p:cNvPr>
          <p:cNvSpPr txBox="1"/>
          <p:nvPr/>
        </p:nvSpPr>
        <p:spPr>
          <a:xfrm>
            <a:off x="34724" y="4043628"/>
            <a:ext cx="284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Os </a:t>
            </a:r>
            <a:r>
              <a:rPr lang="de-DE" dirty="0" err="1"/>
              <a:t>ilium</a:t>
            </a:r>
            <a:r>
              <a:rPr lang="de-DE" dirty="0"/>
              <a:t>, </a:t>
            </a:r>
            <a:r>
              <a:rPr lang="de-DE" dirty="0" err="1"/>
              <a:t>m.Iliacus</a:t>
            </a:r>
            <a:r>
              <a:rPr lang="de-DE" dirty="0"/>
              <a:t>, </a:t>
            </a:r>
            <a:r>
              <a:rPr lang="de-DE" dirty="0" err="1"/>
              <a:t>m.psoas</a:t>
            </a:r>
            <a:endParaRPr lang="de-DE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ACC9F80-8F05-FA05-39E2-50B0F1D958D4}"/>
              </a:ext>
            </a:extLst>
          </p:cNvPr>
          <p:cNvCxnSpPr>
            <a:cxnSpLocks/>
          </p:cNvCxnSpPr>
          <p:nvPr/>
        </p:nvCxnSpPr>
        <p:spPr>
          <a:xfrm flipV="1">
            <a:off x="647614" y="2060294"/>
            <a:ext cx="929163" cy="19833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D6A979C-1649-F873-0736-574AC8627C0A}"/>
              </a:ext>
            </a:extLst>
          </p:cNvPr>
          <p:cNvCxnSpPr>
            <a:cxnSpLocks/>
          </p:cNvCxnSpPr>
          <p:nvPr/>
        </p:nvCxnSpPr>
        <p:spPr>
          <a:xfrm flipV="1">
            <a:off x="1459173" y="2496200"/>
            <a:ext cx="703924" cy="15705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B0847A63-BA42-0D59-DDAD-51C0F026D1D2}"/>
              </a:ext>
            </a:extLst>
          </p:cNvPr>
          <p:cNvCxnSpPr>
            <a:cxnSpLocks/>
          </p:cNvCxnSpPr>
          <p:nvPr/>
        </p:nvCxnSpPr>
        <p:spPr>
          <a:xfrm flipV="1">
            <a:off x="2497030" y="2635045"/>
            <a:ext cx="627170" cy="14085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4F4F8018-1E57-8D83-F55E-C79D498E81C8}"/>
              </a:ext>
            </a:extLst>
          </p:cNvPr>
          <p:cNvSpPr/>
          <p:nvPr/>
        </p:nvSpPr>
        <p:spPr>
          <a:xfrm>
            <a:off x="1992176" y="1601442"/>
            <a:ext cx="1199535" cy="548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E3B6DA2-1B0E-1B18-BF94-03FE5BBD26B2}"/>
              </a:ext>
            </a:extLst>
          </p:cNvPr>
          <p:cNvSpPr txBox="1"/>
          <p:nvPr/>
        </p:nvSpPr>
        <p:spPr>
          <a:xfrm>
            <a:off x="2302285" y="2096436"/>
            <a:ext cx="5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FF0000"/>
                </a:solidFill>
              </a:rPr>
              <a:t>ROI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375EF70-3CF5-C819-4DED-D8009F2A7014}"/>
              </a:ext>
            </a:extLst>
          </p:cNvPr>
          <p:cNvSpPr/>
          <p:nvPr/>
        </p:nvSpPr>
        <p:spPr>
          <a:xfrm>
            <a:off x="3235559" y="4386486"/>
            <a:ext cx="802253" cy="389233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78C26CD-F0C8-B23A-EF50-95D2F782C4E0}"/>
              </a:ext>
            </a:extLst>
          </p:cNvPr>
          <p:cNvSpPr/>
          <p:nvPr/>
        </p:nvSpPr>
        <p:spPr>
          <a:xfrm>
            <a:off x="5181899" y="4426993"/>
            <a:ext cx="802253" cy="389233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3C41E6B-2A86-CCED-21D0-4A95C97CA821}"/>
              </a:ext>
            </a:extLst>
          </p:cNvPr>
          <p:cNvSpPr txBox="1"/>
          <p:nvPr/>
        </p:nvSpPr>
        <p:spPr>
          <a:xfrm>
            <a:off x="2870434" y="5978056"/>
            <a:ext cx="3453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Kolon: </a:t>
            </a:r>
            <a:r>
              <a:rPr lang="de-CH" dirty="0" err="1">
                <a:solidFill>
                  <a:srgbClr val="0070C0"/>
                </a:solidFill>
              </a:rPr>
              <a:t>lateralstes</a:t>
            </a:r>
            <a:r>
              <a:rPr lang="de-CH" dirty="0">
                <a:solidFill>
                  <a:srgbClr val="0070C0"/>
                </a:solidFill>
              </a:rPr>
              <a:t> Gas im Abdomen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E92A7E1-B3A5-9636-AB64-4DEC256D9E03}"/>
              </a:ext>
            </a:extLst>
          </p:cNvPr>
          <p:cNvSpPr/>
          <p:nvPr/>
        </p:nvSpPr>
        <p:spPr>
          <a:xfrm>
            <a:off x="5420032" y="1576637"/>
            <a:ext cx="1199535" cy="548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BB8AE84-5ED3-8FC9-277D-04CC970C8B00}"/>
              </a:ext>
            </a:extLst>
          </p:cNvPr>
          <p:cNvSpPr txBox="1"/>
          <p:nvPr/>
        </p:nvSpPr>
        <p:spPr>
          <a:xfrm>
            <a:off x="5813161" y="2075958"/>
            <a:ext cx="5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FF0000"/>
                </a:solidFill>
              </a:rPr>
              <a:t>ROI</a:t>
            </a:r>
          </a:p>
        </p:txBody>
      </p:sp>
    </p:spTree>
    <p:extLst>
      <p:ext uri="{BB962C8B-B14F-4D97-AF65-F5344CB8AC3E}">
        <p14:creationId xmlns:p14="http://schemas.microsoft.com/office/powerpoint/2010/main" val="291162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54292-9992-248F-4DA0-9C6B5A02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 descr="Ein Bild, das Schädel, Im Haus, Röntgenfilm, Schwarzweiß enthält.&#10;&#10;KI-generierte Inhalte können fehlerhaft sein.">
            <a:extLst>
              <a:ext uri="{FF2B5EF4-FFF2-40B4-BE49-F238E27FC236}">
                <a16:creationId xmlns:a16="http://schemas.microsoft.com/office/drawing/2014/main" id="{20DD6834-1C34-26B3-792F-985662296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4690" y="3577146"/>
            <a:ext cx="3274619" cy="2455964"/>
          </a:xfrm>
          <a:prstGeom prst="rect">
            <a:avLst/>
          </a:prstGeom>
        </p:spPr>
      </p:pic>
      <p:pic>
        <p:nvPicPr>
          <p:cNvPr id="8" name="Bild 4" descr="magendarmtrakt.png">
            <a:extLst>
              <a:ext uri="{FF2B5EF4-FFF2-40B4-BE49-F238E27FC236}">
                <a16:creationId xmlns:a16="http://schemas.microsoft.com/office/drawing/2014/main" id="{B5D5373C-A271-9BA6-B1D2-111903331A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088" t="13259" r="31127" b="3446"/>
          <a:stretch>
            <a:fillRect/>
          </a:stretch>
        </p:blipFill>
        <p:spPr>
          <a:xfrm>
            <a:off x="6561247" y="3714028"/>
            <a:ext cx="1618326" cy="24574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A90D2C-9E12-34B0-F05B-FCA3FE66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Startpunkt: Auffinden des Colons/Sigma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B6E1B4A3-601F-AE05-EC3C-27593670D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457200" y="788737"/>
            <a:ext cx="8229600" cy="3110124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2D39D5-7B25-E297-85B6-F149BB7EA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CDC33255-9DD2-8FA3-A7C7-F3F3228A67BE}"/>
              </a:ext>
            </a:extLst>
          </p:cNvPr>
          <p:cNvSpPr/>
          <p:nvPr/>
        </p:nvSpPr>
        <p:spPr>
          <a:xfrm rot="10620025">
            <a:off x="6577933" y="5124769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CDA8A0E0-6C74-A08A-AD26-952B8E7C630B}"/>
              </a:ext>
            </a:extLst>
          </p:cNvPr>
          <p:cNvSpPr/>
          <p:nvPr/>
        </p:nvSpPr>
        <p:spPr>
          <a:xfrm rot="10800000">
            <a:off x="7659813" y="5107071"/>
            <a:ext cx="525780" cy="27432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4649AB9-C462-1840-BA2D-3763F4BB91C6}"/>
              </a:ext>
            </a:extLst>
          </p:cNvPr>
          <p:cNvSpPr txBox="1"/>
          <p:nvPr/>
        </p:nvSpPr>
        <p:spPr>
          <a:xfrm>
            <a:off x="34724" y="4043628"/>
            <a:ext cx="2848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Os </a:t>
            </a:r>
            <a:r>
              <a:rPr lang="de-DE" dirty="0" err="1"/>
              <a:t>ilium</a:t>
            </a:r>
            <a:r>
              <a:rPr lang="de-DE" dirty="0"/>
              <a:t>, </a:t>
            </a:r>
            <a:r>
              <a:rPr lang="de-DE" dirty="0" err="1"/>
              <a:t>m.Iliacus</a:t>
            </a:r>
            <a:r>
              <a:rPr lang="de-DE" dirty="0"/>
              <a:t>, </a:t>
            </a:r>
            <a:r>
              <a:rPr lang="de-DE" dirty="0" err="1"/>
              <a:t>m.psoas</a:t>
            </a:r>
            <a:endParaRPr lang="de-DE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6DA1140-D6EB-4CB4-8A8D-3EAA564E34BC}"/>
              </a:ext>
            </a:extLst>
          </p:cNvPr>
          <p:cNvCxnSpPr>
            <a:cxnSpLocks/>
          </p:cNvCxnSpPr>
          <p:nvPr/>
        </p:nvCxnSpPr>
        <p:spPr>
          <a:xfrm flipV="1">
            <a:off x="647614" y="2060294"/>
            <a:ext cx="929163" cy="19833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612E15F0-8E41-3FFC-44E4-B8BD01621469}"/>
              </a:ext>
            </a:extLst>
          </p:cNvPr>
          <p:cNvCxnSpPr>
            <a:cxnSpLocks/>
          </p:cNvCxnSpPr>
          <p:nvPr/>
        </p:nvCxnSpPr>
        <p:spPr>
          <a:xfrm flipV="1">
            <a:off x="1459173" y="2496200"/>
            <a:ext cx="703924" cy="15705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8A1EA05-1905-64EA-24AD-72846DA57B42}"/>
              </a:ext>
            </a:extLst>
          </p:cNvPr>
          <p:cNvCxnSpPr>
            <a:cxnSpLocks/>
          </p:cNvCxnSpPr>
          <p:nvPr/>
        </p:nvCxnSpPr>
        <p:spPr>
          <a:xfrm flipV="1">
            <a:off x="2497030" y="2635045"/>
            <a:ext cx="627170" cy="14085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6A486FCA-D794-657E-C7F0-83E8F54F4B3E}"/>
              </a:ext>
            </a:extLst>
          </p:cNvPr>
          <p:cNvSpPr/>
          <p:nvPr/>
        </p:nvSpPr>
        <p:spPr>
          <a:xfrm>
            <a:off x="1992176" y="1601442"/>
            <a:ext cx="1199535" cy="548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EA9A22D-9318-509A-ACBC-41AE176AD2B5}"/>
              </a:ext>
            </a:extLst>
          </p:cNvPr>
          <p:cNvSpPr txBox="1"/>
          <p:nvPr/>
        </p:nvSpPr>
        <p:spPr>
          <a:xfrm>
            <a:off x="2302285" y="2096436"/>
            <a:ext cx="5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FF0000"/>
                </a:solidFill>
              </a:rPr>
              <a:t>ROI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40FAD03-8127-0ACD-95B5-47093AB71AFD}"/>
              </a:ext>
            </a:extLst>
          </p:cNvPr>
          <p:cNvSpPr/>
          <p:nvPr/>
        </p:nvSpPr>
        <p:spPr>
          <a:xfrm>
            <a:off x="3235559" y="4386486"/>
            <a:ext cx="802253" cy="389233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E0210B4-FF99-4923-093B-7DA2276C7B28}"/>
              </a:ext>
            </a:extLst>
          </p:cNvPr>
          <p:cNvSpPr/>
          <p:nvPr/>
        </p:nvSpPr>
        <p:spPr>
          <a:xfrm>
            <a:off x="5181899" y="4426993"/>
            <a:ext cx="802253" cy="389233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4753E55-DA36-985C-08A2-0A3A35C3D642}"/>
              </a:ext>
            </a:extLst>
          </p:cNvPr>
          <p:cNvSpPr txBox="1"/>
          <p:nvPr/>
        </p:nvSpPr>
        <p:spPr>
          <a:xfrm>
            <a:off x="2870434" y="5978056"/>
            <a:ext cx="3453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Kolon: </a:t>
            </a:r>
            <a:r>
              <a:rPr lang="de-CH" dirty="0" err="1">
                <a:solidFill>
                  <a:srgbClr val="0070C0"/>
                </a:solidFill>
              </a:rPr>
              <a:t>lateralstes</a:t>
            </a:r>
            <a:r>
              <a:rPr lang="de-CH" dirty="0">
                <a:solidFill>
                  <a:srgbClr val="0070C0"/>
                </a:solidFill>
              </a:rPr>
              <a:t> Gas im Abdomen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2CBFAC3-3D5B-C1A3-B149-2299926B9521}"/>
              </a:ext>
            </a:extLst>
          </p:cNvPr>
          <p:cNvSpPr/>
          <p:nvPr/>
        </p:nvSpPr>
        <p:spPr>
          <a:xfrm>
            <a:off x="5420032" y="1576637"/>
            <a:ext cx="1199535" cy="548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B59DB37-8175-D46E-10C5-6397C9699E9E}"/>
              </a:ext>
            </a:extLst>
          </p:cNvPr>
          <p:cNvSpPr txBox="1"/>
          <p:nvPr/>
        </p:nvSpPr>
        <p:spPr>
          <a:xfrm>
            <a:off x="5813161" y="2075958"/>
            <a:ext cx="51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FF0000"/>
                </a:solidFill>
              </a:rPr>
              <a:t>ROI</a:t>
            </a:r>
          </a:p>
        </p:txBody>
      </p:sp>
      <p:pic>
        <p:nvPicPr>
          <p:cNvPr id="20" name="M202510151028251290001">
            <a:hlinkClick r:id="" action="ppaction://media"/>
            <a:extLst>
              <a:ext uri="{FF2B5EF4-FFF2-40B4-BE49-F238E27FC236}">
                <a16:creationId xmlns:a16="http://schemas.microsoft.com/office/drawing/2014/main" id="{08CF0469-D0C1-A294-C814-0C97F9B24C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49841" y="3647627"/>
            <a:ext cx="3274619" cy="245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0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6902B8-D0C3-68AE-F013-42E12431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4. Joker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BFEE4D-4B4E-0A32-3E1A-2B6D14887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290" y="1166018"/>
            <a:ext cx="722179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CH" sz="8000" dirty="0"/>
              <a:t>Das Kolon ist die </a:t>
            </a:r>
            <a:r>
              <a:rPr lang="de-CH" sz="8000" dirty="0" err="1">
                <a:solidFill>
                  <a:srgbClr val="FF0000"/>
                </a:solidFill>
              </a:rPr>
              <a:t>lateralste</a:t>
            </a:r>
            <a:r>
              <a:rPr lang="de-CH" sz="8000" dirty="0"/>
              <a:t> gasgefüllte Struktur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67A5271-586F-D5A9-83B0-1AC3186E4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Grafik 4" descr="Jokerkappe mit einfarbiger Füllung">
            <a:extLst>
              <a:ext uri="{FF2B5EF4-FFF2-40B4-BE49-F238E27FC236}">
                <a16:creationId xmlns:a16="http://schemas.microsoft.com/office/drawing/2014/main" id="{4715AD98-FED2-7E34-BAF5-8E75581196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170" y="111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36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22F9F4-6647-FB14-C985-0D233BACF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Cökal-Appendixregion</a:t>
            </a:r>
            <a:r>
              <a:rPr lang="de-CH" dirty="0"/>
              <a:t> bestimmen (trans)</a:t>
            </a:r>
          </a:p>
        </p:txBody>
      </p:sp>
      <p:pic>
        <p:nvPicPr>
          <p:cNvPr id="5" name="KompressionreUBM202506041054532750001">
            <a:hlinkClick r:id="" action="ppaction://media"/>
            <a:extLst>
              <a:ext uri="{FF2B5EF4-FFF2-40B4-BE49-F238E27FC236}">
                <a16:creationId xmlns:a16="http://schemas.microsoft.com/office/drawing/2014/main" id="{FD412EEE-0D65-DAC2-3C61-E4B8EF0FDD2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1936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A2B2EB-1108-98B7-096D-BFDC59B8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9102DE3-7348-F988-4AF8-002C7913F01A}"/>
              </a:ext>
            </a:extLst>
          </p:cNvPr>
          <p:cNvSpPr txBox="1"/>
          <p:nvPr/>
        </p:nvSpPr>
        <p:spPr>
          <a:xfrm>
            <a:off x="1114970" y="945471"/>
            <a:ext cx="6808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FF0000"/>
                </a:solidFill>
              </a:rPr>
              <a:t>Wiederholte leichte Kompression erleichtert Identifikation des </a:t>
            </a:r>
            <a:r>
              <a:rPr lang="de-CH" dirty="0" err="1">
                <a:solidFill>
                  <a:srgbClr val="FF0000"/>
                </a:solidFill>
              </a:rPr>
              <a:t>M.Psoas</a:t>
            </a:r>
            <a:endParaRPr lang="de-CH" dirty="0">
              <a:solidFill>
                <a:srgbClr val="FF0000"/>
              </a:solidFill>
            </a:endParaRPr>
          </a:p>
        </p:txBody>
      </p:sp>
      <p:pic>
        <p:nvPicPr>
          <p:cNvPr id="6" name="Grafik 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B3DA32EB-E9A3-B200-061B-4D04437F5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64" y="2948683"/>
            <a:ext cx="1649573" cy="1237180"/>
          </a:xfrm>
          <a:prstGeom prst="rect">
            <a:avLst/>
          </a:prstGeom>
        </p:spPr>
      </p:pic>
      <p:pic>
        <p:nvPicPr>
          <p:cNvPr id="7" name="Bild 4" descr="magendarmtrakt.png">
            <a:extLst>
              <a:ext uri="{FF2B5EF4-FFF2-40B4-BE49-F238E27FC236}">
                <a16:creationId xmlns:a16="http://schemas.microsoft.com/office/drawing/2014/main" id="{AE0FC9AE-BFA6-0346-472C-AB449897A5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58B520B6-E1A1-F76F-FEB0-96B797D1B9AA}"/>
              </a:ext>
            </a:extLst>
          </p:cNvPr>
          <p:cNvSpPr/>
          <p:nvPr/>
        </p:nvSpPr>
        <p:spPr>
          <a:xfrm rot="10800000">
            <a:off x="242340" y="145957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92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7130E7-8EAC-4B24-BE60-417D6E0A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… dann Schallkopf unter Sicht drehen: </a:t>
            </a:r>
            <a:r>
              <a:rPr lang="de-DE" dirty="0" err="1"/>
              <a:t>Coekalpol</a:t>
            </a:r>
            <a:r>
              <a:rPr lang="de-DE" dirty="0"/>
              <a:t> </a:t>
            </a:r>
            <a:r>
              <a:rPr lang="de-DE" dirty="0" err="1"/>
              <a:t>long</a:t>
            </a:r>
            <a:endParaRPr lang="de-CH" dirty="0"/>
          </a:p>
        </p:txBody>
      </p:sp>
      <p:pic>
        <p:nvPicPr>
          <p:cNvPr id="7" name="Inhaltsplatzhalter 6" descr="Ein Bild, das Person, Gliedmaße, Gelenk, Im Haus enthält.&#10;&#10;KI-generierte Inhalte können fehlerhaft sein.">
            <a:extLst>
              <a:ext uri="{FF2B5EF4-FFF2-40B4-BE49-F238E27FC236}">
                <a16:creationId xmlns:a16="http://schemas.microsoft.com/office/drawing/2014/main" id="{192E17A0-6919-42D4-1AA0-02081753D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029D9D-6F54-1808-331E-C17094654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M202506061015492200001">
            <a:hlinkClick r:id="" action="ppaction://media"/>
            <a:extLst>
              <a:ext uri="{FF2B5EF4-FFF2-40B4-BE49-F238E27FC236}">
                <a16:creationId xmlns:a16="http://schemas.microsoft.com/office/drawing/2014/main" id="{055FCC59-3A5A-FCC2-EB70-A446DC8B2C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691" y="1458539"/>
            <a:ext cx="6376957" cy="4782718"/>
          </a:xfrm>
          <a:prstGeom prst="rect">
            <a:avLst/>
          </a:prstGeom>
        </p:spPr>
      </p:pic>
      <p:pic>
        <p:nvPicPr>
          <p:cNvPr id="9" name="Grafik 8" descr="Ein Bild, das Person, Gliedmaße, Gelenk, Im Haus enthält.&#10;&#10;KI-generierte Inhalte können fehlerhaft sein.">
            <a:extLst>
              <a:ext uri="{FF2B5EF4-FFF2-40B4-BE49-F238E27FC236}">
                <a16:creationId xmlns:a16="http://schemas.microsoft.com/office/drawing/2014/main" id="{D7D21D61-4228-D2A1-AAA0-5738CC069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14" y="2866489"/>
            <a:ext cx="1731766" cy="1298825"/>
          </a:xfrm>
          <a:prstGeom prst="rect">
            <a:avLst/>
          </a:prstGeom>
        </p:spPr>
      </p:pic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061D76C7-71D5-5675-4D2A-8147E989F8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17D5403B-49A7-0F0A-078B-22C373906A86}"/>
              </a:ext>
            </a:extLst>
          </p:cNvPr>
          <p:cNvSpPr/>
          <p:nvPr/>
        </p:nvSpPr>
        <p:spPr>
          <a:xfrm rot="16200000">
            <a:off x="242340" y="145957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813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7130E7-8EAC-4B24-BE60-417D6E0AE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… dann Schallkopf unter Sicht drehen: </a:t>
            </a:r>
            <a:r>
              <a:rPr lang="de-DE" dirty="0" err="1"/>
              <a:t>Coekalpol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, linear</a:t>
            </a:r>
            <a:endParaRPr lang="de-CH" dirty="0"/>
          </a:p>
        </p:txBody>
      </p:sp>
      <p:pic>
        <p:nvPicPr>
          <p:cNvPr id="7" name="Inhaltsplatzhalter 6" descr="Ein Bild, das Person, Gliedmaße, Gelenk, Im Haus enthält.&#10;&#10;KI-generierte Inhalte können fehlerhaft sein.">
            <a:extLst>
              <a:ext uri="{FF2B5EF4-FFF2-40B4-BE49-F238E27FC236}">
                <a16:creationId xmlns:a16="http://schemas.microsoft.com/office/drawing/2014/main" id="{192E17A0-6919-42D4-1AA0-02081753D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029D9D-6F54-1808-331E-C17094654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M202506061015492200001">
            <a:hlinkClick r:id="" action="ppaction://media"/>
            <a:extLst>
              <a:ext uri="{FF2B5EF4-FFF2-40B4-BE49-F238E27FC236}">
                <a16:creationId xmlns:a16="http://schemas.microsoft.com/office/drawing/2014/main" id="{055FCC59-3A5A-FCC2-EB70-A446DC8B2C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54691" y="1458539"/>
            <a:ext cx="6376957" cy="4782718"/>
          </a:xfrm>
          <a:prstGeom prst="rect">
            <a:avLst/>
          </a:prstGeom>
        </p:spPr>
      </p:pic>
      <p:pic>
        <p:nvPicPr>
          <p:cNvPr id="3" name="Appdx lond normal">
            <a:hlinkClick r:id="" action="ppaction://media"/>
            <a:extLst>
              <a:ext uri="{FF2B5EF4-FFF2-40B4-BE49-F238E27FC236}">
                <a16:creationId xmlns:a16="http://schemas.microsoft.com/office/drawing/2014/main" id="{CB650E6F-3813-4A17-C0D8-3B1B722CCD9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54691" y="1458539"/>
            <a:ext cx="6096000" cy="4572000"/>
          </a:xfrm>
          <a:prstGeom prst="rect">
            <a:avLst/>
          </a:prstGeom>
        </p:spPr>
      </p:pic>
      <p:pic>
        <p:nvPicPr>
          <p:cNvPr id="9" name="Grafik 8" descr="Ein Bild, das Person, Gliedmaße, Gelenk, Im Haus enthält.&#10;&#10;KI-generierte Inhalte können fehlerhaft sein.">
            <a:extLst>
              <a:ext uri="{FF2B5EF4-FFF2-40B4-BE49-F238E27FC236}">
                <a16:creationId xmlns:a16="http://schemas.microsoft.com/office/drawing/2014/main" id="{D7D21D61-4228-D2A1-AAA0-5738CC0696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714" y="2866489"/>
            <a:ext cx="1731766" cy="129882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AFD9D1C-42A2-1BC2-9D86-DD00B7A77DEA}"/>
              </a:ext>
            </a:extLst>
          </p:cNvPr>
          <p:cNvSpPr txBox="1"/>
          <p:nvPr/>
        </p:nvSpPr>
        <p:spPr>
          <a:xfrm>
            <a:off x="7986644" y="2584174"/>
            <a:ext cx="111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Appendix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CC8ED637-79C4-738F-0C24-54CD4D0F2845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775200" y="2768840"/>
            <a:ext cx="3211444" cy="7076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C7FB6142-D2A4-AABD-B315-A5A3AFA7CBEF}"/>
              </a:ext>
            </a:extLst>
          </p:cNvPr>
          <p:cNvSpPr txBox="1"/>
          <p:nvPr/>
        </p:nvSpPr>
        <p:spPr>
          <a:xfrm>
            <a:off x="1654314" y="1063155"/>
            <a:ext cx="111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Coekalpol</a:t>
            </a:r>
            <a:endParaRPr lang="de-CH" dirty="0"/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17507D1C-B8F0-0AD8-9C1D-32E4BC4D9FB7}"/>
              </a:ext>
            </a:extLst>
          </p:cNvPr>
          <p:cNvCxnSpPr>
            <a:cxnSpLocks/>
          </p:cNvCxnSpPr>
          <p:nvPr/>
        </p:nvCxnSpPr>
        <p:spPr>
          <a:xfrm>
            <a:off x="2447235" y="1389482"/>
            <a:ext cx="690212" cy="18762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Bild 4" descr="magendarmtrakt.png">
            <a:extLst>
              <a:ext uri="{FF2B5EF4-FFF2-40B4-BE49-F238E27FC236}">
                <a16:creationId xmlns:a16="http://schemas.microsoft.com/office/drawing/2014/main" id="{E19F7A90-A82C-0447-243C-B8251E8483E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9351B22D-9713-A103-7AC9-B16D54F97B33}"/>
              </a:ext>
            </a:extLst>
          </p:cNvPr>
          <p:cNvSpPr/>
          <p:nvPr/>
        </p:nvSpPr>
        <p:spPr>
          <a:xfrm rot="16200000">
            <a:off x="242340" y="145957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34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D73E3-5E2A-26B4-40BC-8D4639055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Colon </a:t>
            </a:r>
            <a:r>
              <a:rPr lang="de-CH" dirty="0" err="1"/>
              <a:t>aszendens</a:t>
            </a:r>
            <a:r>
              <a:rPr lang="de-CH" dirty="0"/>
              <a:t> (</a:t>
            </a:r>
            <a:r>
              <a:rPr lang="de-CH" dirty="0" err="1"/>
              <a:t>long</a:t>
            </a:r>
            <a:r>
              <a:rPr lang="de-CH" dirty="0"/>
              <a:t>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E19F91-6EA1-8DD5-8889-4B63F01F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7" name="M202506061013503280001">
            <a:hlinkClick r:id="" action="ppaction://media"/>
            <a:extLst>
              <a:ext uri="{FF2B5EF4-FFF2-40B4-BE49-F238E27FC236}">
                <a16:creationId xmlns:a16="http://schemas.microsoft.com/office/drawing/2014/main" id="{827E539D-C8D9-84A8-D968-2AEDD07D8CC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pic>
        <p:nvPicPr>
          <p:cNvPr id="8" name="Bild 4" descr="magendarmtrakt.png">
            <a:extLst>
              <a:ext uri="{FF2B5EF4-FFF2-40B4-BE49-F238E27FC236}">
                <a16:creationId xmlns:a16="http://schemas.microsoft.com/office/drawing/2014/main" id="{339C9DD4-20DE-D16E-DACB-ECEB564669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4AF90584-A75D-7D18-FE35-F7374BB850A0}"/>
              </a:ext>
            </a:extLst>
          </p:cNvPr>
          <p:cNvSpPr/>
          <p:nvPr/>
        </p:nvSpPr>
        <p:spPr>
          <a:xfrm rot="16200000">
            <a:off x="234463" y="1303336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Ein Bild, das Person, Gliedmaße, Gelenk, Im Haus enthält.&#10;&#10;KI-generierte Inhalte können fehlerhaft sein.">
            <a:extLst>
              <a:ext uri="{FF2B5EF4-FFF2-40B4-BE49-F238E27FC236}">
                <a16:creationId xmlns:a16="http://schemas.microsoft.com/office/drawing/2014/main" id="{01D1B2E9-2877-C455-531D-AC0B8FE80D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020" y="2411663"/>
            <a:ext cx="1605294" cy="120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4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30F25-E7BA-6E61-B579-1C4F9B725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Colon transversum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30EC59D-5363-6B3A-2822-8B862E2A2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7EA486F2-EEB2-27E9-11D8-07D8E086CF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pic>
        <p:nvPicPr>
          <p:cNvPr id="8" name="longmagencolontransvM202506041054548370001">
            <a:hlinkClick r:id="" action="ppaction://media"/>
            <a:extLst>
              <a:ext uri="{FF2B5EF4-FFF2-40B4-BE49-F238E27FC236}">
                <a16:creationId xmlns:a16="http://schemas.microsoft.com/office/drawing/2014/main" id="{0A17EE8E-431E-AB6E-BE0D-38CB6DBC1AE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F963B26E-10BE-61B5-AA94-6FA094CD07EC}"/>
              </a:ext>
            </a:extLst>
          </p:cNvPr>
          <p:cNvSpPr/>
          <p:nvPr/>
        </p:nvSpPr>
        <p:spPr>
          <a:xfrm rot="16200000">
            <a:off x="576250" y="891053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B3824B4-879E-92A7-8BD8-BD03BF58AB42}"/>
              </a:ext>
            </a:extLst>
          </p:cNvPr>
          <p:cNvSpPr txBox="1"/>
          <p:nvPr/>
        </p:nvSpPr>
        <p:spPr>
          <a:xfrm>
            <a:off x="2438400" y="1058253"/>
            <a:ext cx="83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Magen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6299A57-2142-D43F-6FD1-806A8C882E38}"/>
              </a:ext>
            </a:extLst>
          </p:cNvPr>
          <p:cNvSpPr txBox="1"/>
          <p:nvPr/>
        </p:nvSpPr>
        <p:spPr>
          <a:xfrm>
            <a:off x="4898856" y="1085799"/>
            <a:ext cx="1939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Colon transversum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5E6329A9-2C02-D59E-12FB-0EEC6AB80460}"/>
              </a:ext>
            </a:extLst>
          </p:cNvPr>
          <p:cNvCxnSpPr/>
          <p:nvPr/>
        </p:nvCxnSpPr>
        <p:spPr>
          <a:xfrm>
            <a:off x="2856784" y="1455131"/>
            <a:ext cx="0" cy="19738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D34D7B9-AD90-7123-1459-A27377F27FBD}"/>
              </a:ext>
            </a:extLst>
          </p:cNvPr>
          <p:cNvCxnSpPr/>
          <p:nvPr/>
        </p:nvCxnSpPr>
        <p:spPr>
          <a:xfrm>
            <a:off x="5859001" y="1455131"/>
            <a:ext cx="0" cy="16518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fik 10" descr="Ein Bild, das Person, Gesundheitsversorgung, medizinische Ausrüstung, medizinisch enthält.&#10;&#10;KI-generierte Inhalte können fehlerhaft sein.">
            <a:extLst>
              <a:ext uri="{FF2B5EF4-FFF2-40B4-BE49-F238E27FC236}">
                <a16:creationId xmlns:a16="http://schemas.microsoft.com/office/drawing/2014/main" id="{045CDAC3-7B2F-0C4F-C7DD-81B5930BF4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623" y="2322163"/>
            <a:ext cx="1513147" cy="11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30F25-E7BA-6E61-B579-1C4F9B725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Colon transversum (trans und </a:t>
            </a:r>
            <a:r>
              <a:rPr lang="de-CH" dirty="0" err="1"/>
              <a:t>long</a:t>
            </a:r>
            <a:r>
              <a:rPr lang="de-CH" dirty="0"/>
              <a:t>)</a:t>
            </a:r>
          </a:p>
        </p:txBody>
      </p:sp>
      <p:pic>
        <p:nvPicPr>
          <p:cNvPr id="5" name="ColontransvdrehenM202506041054576250001">
            <a:hlinkClick r:id="" action="ppaction://media"/>
            <a:extLst>
              <a:ext uri="{FF2B5EF4-FFF2-40B4-BE49-F238E27FC236}">
                <a16:creationId xmlns:a16="http://schemas.microsoft.com/office/drawing/2014/main" id="{CEF530C3-AB6B-6320-44E4-B95C5995C14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30EC59D-5363-6B3A-2822-8B862E2A2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7EA486F2-EEB2-27E9-11D8-07D8E086CF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B29F1026-4531-A7ED-536A-92266A88D3C4}"/>
              </a:ext>
            </a:extLst>
          </p:cNvPr>
          <p:cNvSpPr/>
          <p:nvPr/>
        </p:nvSpPr>
        <p:spPr>
          <a:xfrm rot="10800000">
            <a:off x="576249" y="1046217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C83E28FB-F982-F329-82FB-5685509A01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989" y="2323388"/>
            <a:ext cx="1625599" cy="1219199"/>
          </a:xfrm>
          <a:prstGeom prst="rect">
            <a:avLst/>
          </a:prstGeom>
        </p:spPr>
      </p:pic>
      <p:pic>
        <p:nvPicPr>
          <p:cNvPr id="10" name="Grafik 9" descr="Ein Bild, das Person, Gesundheitsversorgung, medizinische Ausrüstung, medizinisch enthält.&#10;&#10;KI-generierte Inhalte können fehlerhaft sein.">
            <a:extLst>
              <a:ext uri="{FF2B5EF4-FFF2-40B4-BE49-F238E27FC236}">
                <a16:creationId xmlns:a16="http://schemas.microsoft.com/office/drawing/2014/main" id="{2CC2016B-C67A-D43B-9320-6D324413E9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7778" y="4563438"/>
            <a:ext cx="1700944" cy="127570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31D056C-881E-779B-D724-381675ECEB55}"/>
              </a:ext>
            </a:extLst>
          </p:cNvPr>
          <p:cNvSpPr txBox="1"/>
          <p:nvPr/>
        </p:nvSpPr>
        <p:spPr>
          <a:xfrm>
            <a:off x="3087779" y="935676"/>
            <a:ext cx="293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FF0000"/>
                </a:solidFill>
              </a:rPr>
              <a:t>Schallkopf unter Sicht drehen</a:t>
            </a:r>
          </a:p>
        </p:txBody>
      </p:sp>
    </p:spTree>
    <p:extLst>
      <p:ext uri="{BB962C8B-B14F-4D97-AF65-F5344CB8AC3E}">
        <p14:creationId xmlns:p14="http://schemas.microsoft.com/office/powerpoint/2010/main" val="378670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Colon </a:t>
            </a:r>
            <a:r>
              <a:rPr lang="de-CH" dirty="0" err="1"/>
              <a:t>deszendens</a:t>
            </a:r>
            <a:r>
              <a:rPr lang="de-CH" dirty="0"/>
              <a:t> trans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41558860-3640-D544-70D1-A107039BE1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pic>
        <p:nvPicPr>
          <p:cNvPr id="8" name="ColondeszM202506041055103900001">
            <a:hlinkClick r:id="" action="ppaction://media"/>
            <a:extLst>
              <a:ext uri="{FF2B5EF4-FFF2-40B4-BE49-F238E27FC236}">
                <a16:creationId xmlns:a16="http://schemas.microsoft.com/office/drawing/2014/main" id="{0719D1AC-AC8A-AAC8-C78E-34E06A6341C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D8440CD1-2F89-9E07-4248-9F8E99A1E2A9}"/>
              </a:ext>
            </a:extLst>
          </p:cNvPr>
          <p:cNvSpPr/>
          <p:nvPr/>
        </p:nvSpPr>
        <p:spPr>
          <a:xfrm rot="10800000">
            <a:off x="874621" y="140381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Ein Bild, das Person, Fleisch, medizinisch, medizinische Ausrüstung enthält.&#10;&#10;KI-generierte Inhalte können fehlerhaft sein.">
            <a:extLst>
              <a:ext uri="{FF2B5EF4-FFF2-40B4-BE49-F238E27FC236}">
                <a16:creationId xmlns:a16="http://schemas.microsoft.com/office/drawing/2014/main" id="{4C48095C-DD9F-284B-C121-0C1D5E2426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55" y="2438400"/>
            <a:ext cx="1320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2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27B4DE-B8DC-3538-19EC-8A75AB43B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Colon </a:t>
            </a:r>
            <a:r>
              <a:rPr lang="de-CH" dirty="0" err="1"/>
              <a:t>deszendens</a:t>
            </a:r>
            <a:r>
              <a:rPr lang="de-CH" dirty="0"/>
              <a:t> </a:t>
            </a:r>
            <a:r>
              <a:rPr lang="de-CH" dirty="0" err="1"/>
              <a:t>long</a:t>
            </a:r>
            <a:endParaRPr lang="de-CH" dirty="0"/>
          </a:p>
        </p:txBody>
      </p:sp>
      <p:pic>
        <p:nvPicPr>
          <p:cNvPr id="5" name="ColondeszlongM202506041055034540001">
            <a:hlinkClick r:id="" action="ppaction://media"/>
            <a:extLst>
              <a:ext uri="{FF2B5EF4-FFF2-40B4-BE49-F238E27FC236}">
                <a16:creationId xmlns:a16="http://schemas.microsoft.com/office/drawing/2014/main" id="{830175AF-3E48-134E-559B-F2A4DBFEA04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97AF6E-5536-5F8D-4244-107CF29D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76CFE14D-0C79-0C01-8D7E-F968237BBB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788C9BDA-1C8B-5F20-B424-FC54EF225CEC}"/>
              </a:ext>
            </a:extLst>
          </p:cNvPr>
          <p:cNvSpPr/>
          <p:nvPr/>
        </p:nvSpPr>
        <p:spPr>
          <a:xfrm rot="16200000">
            <a:off x="854810" y="1229211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F45DFBC-FE20-DE59-E602-618F63C690F2}"/>
              </a:ext>
            </a:extLst>
          </p:cNvPr>
          <p:cNvSpPr txBox="1"/>
          <p:nvPr/>
        </p:nvSpPr>
        <p:spPr>
          <a:xfrm>
            <a:off x="3880728" y="834258"/>
            <a:ext cx="1380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Curved </a:t>
            </a:r>
            <a:r>
              <a:rPr lang="de-DE" dirty="0" err="1"/>
              <a:t>array</a:t>
            </a:r>
            <a:endParaRPr lang="de-CH" dirty="0"/>
          </a:p>
        </p:txBody>
      </p:sp>
      <p:pic>
        <p:nvPicPr>
          <p:cNvPr id="9" name="Grafik 8" descr="Ein Bild, das Person, Gesundheitsversorgung, medizinisch, medizinische Ausrüstung enthält.&#10;&#10;KI-generierte Inhalte können fehlerhaft sein.">
            <a:extLst>
              <a:ext uri="{FF2B5EF4-FFF2-40B4-BE49-F238E27FC236}">
                <a16:creationId xmlns:a16="http://schemas.microsoft.com/office/drawing/2014/main" id="{0E3183CC-3DAD-14AA-0EBD-6F32E2826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68" y="2316322"/>
            <a:ext cx="1483571" cy="111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7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Colon </a:t>
            </a:r>
            <a:r>
              <a:rPr lang="de-CH" dirty="0" err="1"/>
              <a:t>deszendens</a:t>
            </a:r>
            <a:r>
              <a:rPr lang="de-CH" dirty="0"/>
              <a:t> </a:t>
            </a:r>
            <a:r>
              <a:rPr lang="de-CH" dirty="0" err="1"/>
              <a:t>long</a:t>
            </a:r>
            <a:endParaRPr lang="de-CH" dirty="0"/>
          </a:p>
        </p:txBody>
      </p:sp>
      <p:pic>
        <p:nvPicPr>
          <p:cNvPr id="5" name="M202108191726519040001">
            <a:hlinkClick r:id="" action="ppaction://media"/>
            <a:extLst>
              <a:ext uri="{FF2B5EF4-FFF2-40B4-BE49-F238E27FC236}">
                <a16:creationId xmlns:a16="http://schemas.microsoft.com/office/drawing/2014/main" id="{AE1785A2-31DD-415D-8C00-C7E747B73EA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41558860-3640-D544-70D1-A107039BE1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E48B9E5C-C970-151F-D064-89B5BEE4186F}"/>
              </a:ext>
            </a:extLst>
          </p:cNvPr>
          <p:cNvSpPr/>
          <p:nvPr/>
        </p:nvSpPr>
        <p:spPr>
          <a:xfrm rot="16200000">
            <a:off x="854810" y="1229211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7F93483-0759-CE43-824C-1F0DF773BB7D}"/>
              </a:ext>
            </a:extLst>
          </p:cNvPr>
          <p:cNvSpPr txBox="1"/>
          <p:nvPr/>
        </p:nvSpPr>
        <p:spPr>
          <a:xfrm>
            <a:off x="3880728" y="83425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linear</a:t>
            </a:r>
            <a:endParaRPr lang="de-CH" dirty="0"/>
          </a:p>
        </p:txBody>
      </p:sp>
      <p:pic>
        <p:nvPicPr>
          <p:cNvPr id="8" name="Grafik 7" descr="Ein Bild, das Person, Gesundheitsversorgung, medizinisch, medizinische Ausrüstung enthält.&#10;&#10;KI-generierte Inhalte können fehlerhaft sein.">
            <a:extLst>
              <a:ext uri="{FF2B5EF4-FFF2-40B4-BE49-F238E27FC236}">
                <a16:creationId xmlns:a16="http://schemas.microsoft.com/office/drawing/2014/main" id="{1BDF0C44-2E34-AA6C-4A99-D38B986ACD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42" y="2268433"/>
            <a:ext cx="1547423" cy="11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1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M.Psoas</a:t>
            </a:r>
            <a:r>
              <a:rPr lang="de-CH" dirty="0"/>
              <a:t>, </a:t>
            </a:r>
            <a:r>
              <a:rPr lang="de-CH" dirty="0" err="1"/>
              <a:t>M.Iliacus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41558860-3640-D544-70D1-A107039BE1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D8440CD1-2F89-9E07-4248-9F8E99A1E2A9}"/>
              </a:ext>
            </a:extLst>
          </p:cNvPr>
          <p:cNvSpPr/>
          <p:nvPr/>
        </p:nvSpPr>
        <p:spPr>
          <a:xfrm rot="10800000">
            <a:off x="874621" y="140381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M202506061015050710001">
            <a:hlinkClick r:id="" action="ppaction://media"/>
            <a:extLst>
              <a:ext uri="{FF2B5EF4-FFF2-40B4-BE49-F238E27FC236}">
                <a16:creationId xmlns:a16="http://schemas.microsoft.com/office/drawing/2014/main" id="{78074F7D-D513-A7A2-6F27-B6134204047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pic>
        <p:nvPicPr>
          <p:cNvPr id="12" name="Grafik 11" descr="Ein Bild, das Person, Fleisch, medizinisch, medizinische Ausrüstung enthält.&#10;&#10;KI-generierte Inhalte können fehlerhaft sein.">
            <a:extLst>
              <a:ext uri="{FF2B5EF4-FFF2-40B4-BE49-F238E27FC236}">
                <a16:creationId xmlns:a16="http://schemas.microsoft.com/office/drawing/2014/main" id="{4606473F-135B-099E-6F85-F8CE82B27F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838" y="2311685"/>
            <a:ext cx="1489753" cy="111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6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M.Psoas</a:t>
            </a:r>
            <a:r>
              <a:rPr lang="de-CH" dirty="0"/>
              <a:t>, </a:t>
            </a:r>
            <a:r>
              <a:rPr lang="de-CH" dirty="0" err="1"/>
              <a:t>M.Iliacus</a:t>
            </a:r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41558860-3640-D544-70D1-A107039BE1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D8440CD1-2F89-9E07-4248-9F8E99A1E2A9}"/>
              </a:ext>
            </a:extLst>
          </p:cNvPr>
          <p:cNvSpPr/>
          <p:nvPr/>
        </p:nvSpPr>
        <p:spPr>
          <a:xfrm rot="9929259">
            <a:off x="866864" y="1526075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042614B-B1E9-BFF5-20F4-0DF92C610385}"/>
              </a:ext>
            </a:extLst>
          </p:cNvPr>
          <p:cNvSpPr txBox="1"/>
          <p:nvPr/>
        </p:nvSpPr>
        <p:spPr>
          <a:xfrm>
            <a:off x="5672726" y="1219149"/>
            <a:ext cx="196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/>
              <a:t>M.Psoas</a:t>
            </a:r>
            <a:r>
              <a:rPr lang="de-CH" dirty="0"/>
              <a:t>, </a:t>
            </a:r>
            <a:r>
              <a:rPr lang="de-CH" dirty="0" err="1"/>
              <a:t>M.Iliacus</a:t>
            </a:r>
            <a:endParaRPr lang="de-CH" dirty="0"/>
          </a:p>
        </p:txBody>
      </p:sp>
      <p:pic>
        <p:nvPicPr>
          <p:cNvPr id="9" name="M202506061014196120001">
            <a:hlinkClick r:id="" action="ppaction://media"/>
            <a:extLst>
              <a:ext uri="{FF2B5EF4-FFF2-40B4-BE49-F238E27FC236}">
                <a16:creationId xmlns:a16="http://schemas.microsoft.com/office/drawing/2014/main" id="{4D01A120-FF87-14A4-45B3-1082C52C119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1CA6826F-48DB-2B78-B0CE-F0841BB8F4A7}"/>
              </a:ext>
            </a:extLst>
          </p:cNvPr>
          <p:cNvSpPr/>
          <p:nvPr/>
        </p:nvSpPr>
        <p:spPr>
          <a:xfrm rot="6849914">
            <a:off x="4404310" y="2562396"/>
            <a:ext cx="2053221" cy="80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AD733557-CD46-AB5C-4A35-7A227BF45CE8}"/>
              </a:ext>
            </a:extLst>
          </p:cNvPr>
          <p:cNvSpPr/>
          <p:nvPr/>
        </p:nvSpPr>
        <p:spPr>
          <a:xfrm rot="7084971" flipV="1">
            <a:off x="5396047" y="2535717"/>
            <a:ext cx="2126502" cy="10073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 descr="Ein Bild, das medizinische Ausrüstung, medizinisch, Gesundheitsversorgung, medizinischer Eingriff enthält.&#10;&#10;KI-generierte Inhalte können fehlerhaft sein.">
            <a:extLst>
              <a:ext uri="{FF2B5EF4-FFF2-40B4-BE49-F238E27FC236}">
                <a16:creationId xmlns:a16="http://schemas.microsoft.com/office/drawing/2014/main" id="{C85AB665-F0B7-8DD0-C6B0-34E4B95CC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61" y="2363530"/>
            <a:ext cx="1451181" cy="108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6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E3DED-4B2A-83A8-E642-F812428E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Descendo</a:t>
            </a:r>
            <a:r>
              <a:rPr lang="de-DE" dirty="0"/>
              <a:t>-sigmoidaler Übergang</a:t>
            </a:r>
            <a:endParaRPr lang="de-CH" dirty="0"/>
          </a:p>
        </p:txBody>
      </p:sp>
      <p:pic>
        <p:nvPicPr>
          <p:cNvPr id="5" name="M202509241527182260001">
            <a:hlinkClick r:id="" action="ppaction://media"/>
            <a:extLst>
              <a:ext uri="{FF2B5EF4-FFF2-40B4-BE49-F238E27FC236}">
                <a16:creationId xmlns:a16="http://schemas.microsoft.com/office/drawing/2014/main" id="{37281A0F-D2FC-DD43-CA98-0D4C79F482D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8797" y="892968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A5D7CEA-CCC4-ACC8-BDC6-ED0C8042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M202509171145446810001">
            <a:hlinkClick r:id="" action="ppaction://media"/>
            <a:extLst>
              <a:ext uri="{FF2B5EF4-FFF2-40B4-BE49-F238E27FC236}">
                <a16:creationId xmlns:a16="http://schemas.microsoft.com/office/drawing/2014/main" id="{567193DD-9573-3943-5F1B-A86AA96C770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51798" y="2963701"/>
            <a:ext cx="3935002" cy="2951252"/>
          </a:xfrm>
          <a:prstGeom prst="rect">
            <a:avLst/>
          </a:prstGeom>
        </p:spPr>
      </p:pic>
      <p:pic>
        <p:nvPicPr>
          <p:cNvPr id="3" name="Grafik 2" descr="Ein Bild, das medizinische Ausrüstung, medizinisch, Gesundheitsversorgung, medizinischer Eingriff enthält.&#10;&#10;KI-generierte Inhalte können fehlerhaft sein.">
            <a:extLst>
              <a:ext uri="{FF2B5EF4-FFF2-40B4-BE49-F238E27FC236}">
                <a16:creationId xmlns:a16="http://schemas.microsoft.com/office/drawing/2014/main" id="{91C644F1-7A5F-6A55-880D-C5A75FB5A0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4022" y="2067563"/>
            <a:ext cx="1451181" cy="108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2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9DFB7-7217-4ACE-84E6-E6A8AD36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Sigma linear</a:t>
            </a:r>
          </a:p>
        </p:txBody>
      </p:sp>
      <p:pic>
        <p:nvPicPr>
          <p:cNvPr id="5" name="M202108191726467280001">
            <a:hlinkClick r:id="" action="ppaction://media"/>
            <a:extLst>
              <a:ext uri="{FF2B5EF4-FFF2-40B4-BE49-F238E27FC236}">
                <a16:creationId xmlns:a16="http://schemas.microsoft.com/office/drawing/2014/main" id="{3C72BDEB-F3C9-4D10-87C8-FDCD360B779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  <a:noFill/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639CC60-69C5-43DA-9D6C-D35A3B952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F7C7FD79-06BD-38A0-EE86-B80A4A5E6B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F2616552-9D42-38E8-4C7E-FCA3BB673D0A}"/>
              </a:ext>
            </a:extLst>
          </p:cNvPr>
          <p:cNvSpPr/>
          <p:nvPr/>
        </p:nvSpPr>
        <p:spPr>
          <a:xfrm rot="18118349">
            <a:off x="862459" y="1557890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Ein Bild, das medizinische Ausrüstung, medizinisch, Gesundheitsversorgung, medizinischer Eingriff enthält.&#10;&#10;KI-generierte Inhalte können fehlerhaft sein.">
            <a:extLst>
              <a:ext uri="{FF2B5EF4-FFF2-40B4-BE49-F238E27FC236}">
                <a16:creationId xmlns:a16="http://schemas.microsoft.com/office/drawing/2014/main" id="{C536DE3A-5980-CA68-5A02-6C9641CB1F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94" y="2475294"/>
            <a:ext cx="1536557" cy="115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9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A4BB7-0978-4B5C-A9A4-5FEFA6E1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Sigma/Rektum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3BE967C4-AE91-40D9-88F2-148697A80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520" y="1115493"/>
            <a:ext cx="6075256" cy="462701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BAFB52-82C1-4685-AA71-CBFD581B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71BEC02-FD96-4D7F-952A-1959788E09D4}"/>
              </a:ext>
            </a:extLst>
          </p:cNvPr>
          <p:cNvCxnSpPr/>
          <p:nvPr/>
        </p:nvCxnSpPr>
        <p:spPr>
          <a:xfrm>
            <a:off x="3886200" y="788737"/>
            <a:ext cx="160020" cy="15658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F547AC9F-F987-4E76-935B-4CF9AE0F005E}"/>
              </a:ext>
            </a:extLst>
          </p:cNvPr>
          <p:cNvCxnSpPr>
            <a:cxnSpLocks/>
          </p:cNvCxnSpPr>
          <p:nvPr/>
        </p:nvCxnSpPr>
        <p:spPr>
          <a:xfrm>
            <a:off x="4994910" y="788737"/>
            <a:ext cx="400050" cy="3341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280E112F-E0E4-042F-C885-54E16117F7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D562C560-D119-0FB4-B47A-9A177131B704}"/>
              </a:ext>
            </a:extLst>
          </p:cNvPr>
          <p:cNvSpPr/>
          <p:nvPr/>
        </p:nvSpPr>
        <p:spPr>
          <a:xfrm rot="16200000">
            <a:off x="576249" y="1698782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5340586B-1C36-D921-08D7-22752056B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05" y="2322402"/>
            <a:ext cx="1536557" cy="115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1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A4BB7-0978-4B5C-A9A4-5FEFA6E1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Sigma/Rektum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3BE967C4-AE91-40D9-88F2-148697A80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520" y="1115493"/>
            <a:ext cx="6075256" cy="462701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BAFB52-82C1-4685-AA71-CBFD581B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71BEC02-FD96-4D7F-952A-1959788E09D4}"/>
              </a:ext>
            </a:extLst>
          </p:cNvPr>
          <p:cNvCxnSpPr/>
          <p:nvPr/>
        </p:nvCxnSpPr>
        <p:spPr>
          <a:xfrm>
            <a:off x="3886200" y="788737"/>
            <a:ext cx="160020" cy="15658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F547AC9F-F987-4E76-935B-4CF9AE0F005E}"/>
              </a:ext>
            </a:extLst>
          </p:cNvPr>
          <p:cNvCxnSpPr>
            <a:cxnSpLocks/>
          </p:cNvCxnSpPr>
          <p:nvPr/>
        </p:nvCxnSpPr>
        <p:spPr>
          <a:xfrm>
            <a:off x="4994910" y="788737"/>
            <a:ext cx="400050" cy="32003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15CEC529-93C7-4010-87AE-5623E01A6178}"/>
              </a:ext>
            </a:extLst>
          </p:cNvPr>
          <p:cNvSpPr txBox="1"/>
          <p:nvPr/>
        </p:nvSpPr>
        <p:spPr>
          <a:xfrm>
            <a:off x="6126480" y="653828"/>
            <a:ext cx="2000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Prostata  Symphyse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17D2E4CD-4D28-4BA1-84C7-AD285D42C36F}"/>
              </a:ext>
            </a:extLst>
          </p:cNvPr>
          <p:cNvCxnSpPr/>
          <p:nvPr/>
        </p:nvCxnSpPr>
        <p:spPr>
          <a:xfrm flipH="1">
            <a:off x="6126480" y="973403"/>
            <a:ext cx="308610" cy="24555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C622545-8696-490B-8910-63F6159485AD}"/>
              </a:ext>
            </a:extLst>
          </p:cNvPr>
          <p:cNvCxnSpPr>
            <a:cxnSpLocks/>
          </p:cNvCxnSpPr>
          <p:nvPr/>
        </p:nvCxnSpPr>
        <p:spPr>
          <a:xfrm flipH="1">
            <a:off x="6640830" y="1023160"/>
            <a:ext cx="713780" cy="13314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 4" descr="magendarmtrakt.png">
            <a:extLst>
              <a:ext uri="{FF2B5EF4-FFF2-40B4-BE49-F238E27FC236}">
                <a16:creationId xmlns:a16="http://schemas.microsoft.com/office/drawing/2014/main" id="{9DD46870-9E05-C323-9B32-BF75DF2F3A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8692CC6D-D98F-F346-7CB8-CCFC9C14129A}"/>
              </a:ext>
            </a:extLst>
          </p:cNvPr>
          <p:cNvSpPr/>
          <p:nvPr/>
        </p:nvSpPr>
        <p:spPr>
          <a:xfrm rot="16200000">
            <a:off x="576249" y="1698782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85FE195A-8B50-13C3-CC4C-835F425D7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05" y="2322402"/>
            <a:ext cx="1536557" cy="1152418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7F27295A-D504-F28A-69C0-C60C52022B34}"/>
              </a:ext>
            </a:extLst>
          </p:cNvPr>
          <p:cNvSpPr txBox="1"/>
          <p:nvPr/>
        </p:nvSpPr>
        <p:spPr>
          <a:xfrm rot="20074660">
            <a:off x="4095171" y="3244333"/>
            <a:ext cx="1924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Wichtiger Schnitt !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B2FDACC-129E-4F2F-5733-9DFA6DC6AFE5}"/>
              </a:ext>
            </a:extLst>
          </p:cNvPr>
          <p:cNvSpPr txBox="1"/>
          <p:nvPr/>
        </p:nvSpPr>
        <p:spPr>
          <a:xfrm>
            <a:off x="6811594" y="1958061"/>
            <a:ext cx="1010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>
                <a:solidFill>
                  <a:srgbClr val="FF0000"/>
                </a:solidFill>
              </a:rPr>
              <a:t>Symphyse an den Bildrand platzieren</a:t>
            </a:r>
          </a:p>
        </p:txBody>
      </p:sp>
    </p:spTree>
    <p:extLst>
      <p:ext uri="{BB962C8B-B14F-4D97-AF65-F5344CB8AC3E}">
        <p14:creationId xmlns:p14="http://schemas.microsoft.com/office/powerpoint/2010/main" val="169541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ECF2B-9DFC-82AB-BBB1-6F4F4A2F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5. Joker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2C54E5-A190-9948-2F6F-803601CBB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910" y="1010264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CH" sz="8000" dirty="0"/>
              <a:t>Raum </a:t>
            </a:r>
            <a:r>
              <a:rPr lang="de-CH" sz="8000" dirty="0">
                <a:solidFill>
                  <a:srgbClr val="FF0000"/>
                </a:solidFill>
              </a:rPr>
              <a:t>cranial der Harnblase (ggf. Uterus) </a:t>
            </a:r>
            <a:r>
              <a:rPr lang="de-CH" sz="8000" dirty="0"/>
              <a:t>ist </a:t>
            </a:r>
            <a:r>
              <a:rPr lang="de-CH" sz="8000" dirty="0" err="1"/>
              <a:t>Sigmaraum</a:t>
            </a:r>
            <a:endParaRPr lang="de-CH" sz="8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9A8E3F4-AEB5-C618-10E5-F4497BF27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Grafik 4" descr="Jokerkappe mit einfarbiger Füllung">
            <a:extLst>
              <a:ext uri="{FF2B5EF4-FFF2-40B4-BE49-F238E27FC236}">
                <a16:creationId xmlns:a16="http://schemas.microsoft.com/office/drawing/2014/main" id="{2ECDBC90-BC5A-9652-43ED-36F99AFD67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170" y="111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852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4A2F4-87C7-2CE9-5268-057AD5857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C2E06A-0C55-240F-F235-E73E2ED6D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Sigma/Rektum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86CC28A9-93F3-DBE4-9B0E-15A7469FA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6520" y="1115493"/>
            <a:ext cx="6075256" cy="462701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E42435-5615-3B88-BFEA-74B4B91F6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92E9D3F-5C9A-97DD-10A8-167297680441}"/>
              </a:ext>
            </a:extLst>
          </p:cNvPr>
          <p:cNvCxnSpPr/>
          <p:nvPr/>
        </p:nvCxnSpPr>
        <p:spPr>
          <a:xfrm>
            <a:off x="3886200" y="788737"/>
            <a:ext cx="160020" cy="15658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CBD9C3CC-CDCE-161C-B2F2-6291C8E48DC0}"/>
              </a:ext>
            </a:extLst>
          </p:cNvPr>
          <p:cNvCxnSpPr>
            <a:cxnSpLocks/>
          </p:cNvCxnSpPr>
          <p:nvPr/>
        </p:nvCxnSpPr>
        <p:spPr>
          <a:xfrm>
            <a:off x="4994910" y="788737"/>
            <a:ext cx="400050" cy="32003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D442C06D-8BFC-41CA-FAE8-411F9655AAAE}"/>
              </a:ext>
            </a:extLst>
          </p:cNvPr>
          <p:cNvSpPr txBox="1"/>
          <p:nvPr/>
        </p:nvSpPr>
        <p:spPr>
          <a:xfrm>
            <a:off x="6126480" y="653828"/>
            <a:ext cx="2000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Prostata  Symphyse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B424EC1-1251-F252-3C2E-F1C9CD6BCBD3}"/>
              </a:ext>
            </a:extLst>
          </p:cNvPr>
          <p:cNvCxnSpPr/>
          <p:nvPr/>
        </p:nvCxnSpPr>
        <p:spPr>
          <a:xfrm flipH="1">
            <a:off x="6126480" y="973403"/>
            <a:ext cx="308610" cy="24555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FA0A7D58-ECE0-920D-4C57-1937ECB0166E}"/>
              </a:ext>
            </a:extLst>
          </p:cNvPr>
          <p:cNvCxnSpPr>
            <a:cxnSpLocks/>
          </p:cNvCxnSpPr>
          <p:nvPr/>
        </p:nvCxnSpPr>
        <p:spPr>
          <a:xfrm flipH="1">
            <a:off x="6640830" y="1023160"/>
            <a:ext cx="713780" cy="13314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 4" descr="magendarmtrakt.png">
            <a:extLst>
              <a:ext uri="{FF2B5EF4-FFF2-40B4-BE49-F238E27FC236}">
                <a16:creationId xmlns:a16="http://schemas.microsoft.com/office/drawing/2014/main" id="{9BC3FD07-B827-C84A-A41B-0B3960775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C2299788-48BA-D32A-CD00-552E6B56795D}"/>
              </a:ext>
            </a:extLst>
          </p:cNvPr>
          <p:cNvSpPr/>
          <p:nvPr/>
        </p:nvSpPr>
        <p:spPr>
          <a:xfrm rot="16200000">
            <a:off x="576249" y="1698782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46B3A03-D5EB-1E7D-DCA2-6587DFAE5B6E}"/>
              </a:ext>
            </a:extLst>
          </p:cNvPr>
          <p:cNvSpPr/>
          <p:nvPr/>
        </p:nvSpPr>
        <p:spPr>
          <a:xfrm>
            <a:off x="2960717" y="2201201"/>
            <a:ext cx="1784555" cy="20647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3" name="Grafik 12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FB6B061B-15CE-5818-78D6-4434FD8B8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05" y="2322402"/>
            <a:ext cx="1536557" cy="115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3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77BCD7-EE8A-D2A9-E562-00768B43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Sigma</a:t>
            </a:r>
          </a:p>
        </p:txBody>
      </p:sp>
      <p:pic>
        <p:nvPicPr>
          <p:cNvPr id="5" name="M202506061014250990001">
            <a:hlinkClick r:id="" action="ppaction://media"/>
            <a:extLst>
              <a:ext uri="{FF2B5EF4-FFF2-40B4-BE49-F238E27FC236}">
                <a16:creationId xmlns:a16="http://schemas.microsoft.com/office/drawing/2014/main" id="{D490C04A-4C47-B539-AE18-B8B30E4D886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309562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19148A-4219-FBA0-100F-2D2B3B730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Ein Bild, das medizinisch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2C089AFE-5C5D-2DA1-A7D2-41CB8E145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09335"/>
            <a:ext cx="1320800" cy="990600"/>
          </a:xfrm>
          <a:prstGeom prst="rect">
            <a:avLst/>
          </a:prstGeom>
        </p:spPr>
      </p:pic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C92018A8-9FE1-2372-F5B6-B386895B01F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A400E9AA-7156-CD42-0DD0-089D95B72CD7}"/>
              </a:ext>
            </a:extLst>
          </p:cNvPr>
          <p:cNvSpPr/>
          <p:nvPr/>
        </p:nvSpPr>
        <p:spPr>
          <a:xfrm rot="16200000">
            <a:off x="619611" y="1698781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2A6AAE6-A016-41D3-1519-B29893C2590C}"/>
              </a:ext>
            </a:extLst>
          </p:cNvPr>
          <p:cNvCxnSpPr/>
          <p:nvPr/>
        </p:nvCxnSpPr>
        <p:spPr>
          <a:xfrm flipH="1">
            <a:off x="4077252" y="870226"/>
            <a:ext cx="295965" cy="21512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58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77BCD7-EE8A-D2A9-E562-00768B43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Sigma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19148A-4219-FBA0-100F-2D2B3B730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M202510291000520000002">
            <a:hlinkClick r:id="" action="ppaction://media"/>
            <a:extLst>
              <a:ext uri="{FF2B5EF4-FFF2-40B4-BE49-F238E27FC236}">
                <a16:creationId xmlns:a16="http://schemas.microsoft.com/office/drawing/2014/main" id="{A9A2CF1E-D61D-A43E-B855-0EEBD20418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344613"/>
            <a:ext cx="6096000" cy="4572000"/>
          </a:xfrm>
          <a:prstGeom prst="rect">
            <a:avLst/>
          </a:prstGeom>
        </p:spPr>
      </p:pic>
      <p:pic>
        <p:nvPicPr>
          <p:cNvPr id="6" name="Grafik 5" descr="Ein Bild, das medizinisch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2C089AFE-5C5D-2DA1-A7D2-41CB8E145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09335"/>
            <a:ext cx="1320800" cy="9906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3E0BAC5-8979-154A-2B0A-6F91E30178F6}"/>
              </a:ext>
            </a:extLst>
          </p:cNvPr>
          <p:cNvSpPr txBox="1"/>
          <p:nvPr/>
        </p:nvSpPr>
        <p:spPr>
          <a:xfrm>
            <a:off x="2324961" y="941387"/>
            <a:ext cx="5295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Akzentuierte </a:t>
            </a:r>
            <a:r>
              <a:rPr lang="de-CH" dirty="0" err="1"/>
              <a:t>Sigmawand</a:t>
            </a:r>
            <a:r>
              <a:rPr lang="de-CH" dirty="0"/>
              <a:t>, 3 Wochen nach Divertikulitis</a:t>
            </a:r>
          </a:p>
        </p:txBody>
      </p:sp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9CD338CC-3C23-FFEB-3C1F-6E4D666696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EDBE1E50-6EED-61BC-AF5B-3E85EDF9DCB8}"/>
              </a:ext>
            </a:extLst>
          </p:cNvPr>
          <p:cNvSpPr/>
          <p:nvPr/>
        </p:nvSpPr>
        <p:spPr>
          <a:xfrm rot="16200000">
            <a:off x="619611" y="1698781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97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67273-2B20-4BD1-9694-3F4765E02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Rektum </a:t>
            </a:r>
            <a:r>
              <a:rPr lang="de-DE" dirty="0" err="1"/>
              <a:t>trans</a:t>
            </a: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2A11C813-15E2-4BF3-92DF-34CD64620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" y="1022106"/>
            <a:ext cx="4543425" cy="3543300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37CCFA-6576-4B72-B1BD-2A1B80B3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09C19D-F726-4BBB-986F-4B75CF369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966" y="1022106"/>
            <a:ext cx="4914900" cy="3524250"/>
          </a:xfrm>
          <a:prstGeom prst="rect">
            <a:avLst/>
          </a:prstGeom>
        </p:spPr>
      </p:pic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8C55B603-B2E9-BE18-F377-487BE540B4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1A5626EB-5FB5-68E8-18AF-89CDDE9DF591}"/>
              </a:ext>
            </a:extLst>
          </p:cNvPr>
          <p:cNvSpPr/>
          <p:nvPr/>
        </p:nvSpPr>
        <p:spPr>
          <a:xfrm rot="10800000">
            <a:off x="576249" y="1698782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3857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67273-2B20-4BD1-9694-3F4765E02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Rektum </a:t>
            </a:r>
            <a:r>
              <a:rPr lang="de-DE" dirty="0" err="1"/>
              <a:t>trans</a:t>
            </a: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2A11C813-15E2-4BF3-92DF-34CD64620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" y="1022106"/>
            <a:ext cx="4543425" cy="3543300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37CCFA-6576-4B72-B1BD-2A1B80B3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09C19D-F726-4BBB-986F-4B75CF369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966" y="1022106"/>
            <a:ext cx="4914900" cy="3524250"/>
          </a:xfrm>
          <a:prstGeom prst="rect">
            <a:avLst/>
          </a:prstGeom>
        </p:spPr>
      </p:pic>
      <p:pic>
        <p:nvPicPr>
          <p:cNvPr id="7" name="Inhaltsplatzhalter 5">
            <a:extLst>
              <a:ext uri="{FF2B5EF4-FFF2-40B4-BE49-F238E27FC236}">
                <a16:creationId xmlns:a16="http://schemas.microsoft.com/office/drawing/2014/main" id="{DEFB459D-39A9-4ABE-B662-DF575A6A6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164" y="3841879"/>
            <a:ext cx="2926750" cy="2229060"/>
          </a:xfrm>
          <a:prstGeom prst="rect">
            <a:avLst/>
          </a:prstGeom>
        </p:spPr>
      </p:pic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C8FEACE3-1BF1-41D7-BE20-3E2285D215CE}"/>
              </a:ext>
            </a:extLst>
          </p:cNvPr>
          <p:cNvCxnSpPr/>
          <p:nvPr/>
        </p:nvCxnSpPr>
        <p:spPr>
          <a:xfrm>
            <a:off x="4572000" y="4185138"/>
            <a:ext cx="709058" cy="14888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5B178BBD-E860-452D-B003-8F76194B2033}"/>
              </a:ext>
            </a:extLst>
          </p:cNvPr>
          <p:cNvCxnSpPr/>
          <p:nvPr/>
        </p:nvCxnSpPr>
        <p:spPr>
          <a:xfrm>
            <a:off x="4387539" y="4185138"/>
            <a:ext cx="469389" cy="16507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d 4" descr="magendarmtrakt.png">
            <a:extLst>
              <a:ext uri="{FF2B5EF4-FFF2-40B4-BE49-F238E27FC236}">
                <a16:creationId xmlns:a16="http://schemas.microsoft.com/office/drawing/2014/main" id="{9B5EA917-C0AE-59F6-497E-584645AA1F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30" t="18855" r="30394"/>
          <a:stretch>
            <a:fillRect/>
          </a:stretch>
        </p:blipFill>
        <p:spPr>
          <a:xfrm>
            <a:off x="331955" y="686106"/>
            <a:ext cx="934065" cy="1435419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C79CC704-84B5-4955-685C-A8AF575A1065}"/>
              </a:ext>
            </a:extLst>
          </p:cNvPr>
          <p:cNvSpPr/>
          <p:nvPr/>
        </p:nvSpPr>
        <p:spPr>
          <a:xfrm rot="10800000">
            <a:off x="576249" y="1698782"/>
            <a:ext cx="445476" cy="1482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BD9B1B9-41F0-97FA-3417-E66DE78EA2AD}"/>
              </a:ext>
            </a:extLst>
          </p:cNvPr>
          <p:cNvSpPr txBox="1"/>
          <p:nvPr/>
        </p:nvSpPr>
        <p:spPr>
          <a:xfrm>
            <a:off x="6123008" y="4942390"/>
            <a:ext cx="27938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Cave: </a:t>
            </a:r>
          </a:p>
          <a:p>
            <a:r>
              <a:rPr lang="de-DE" dirty="0">
                <a:solidFill>
                  <a:srgbClr val="FF0000"/>
                </a:solidFill>
              </a:rPr>
              <a:t>nicht mit Prostata verwechseln</a:t>
            </a:r>
          </a:p>
        </p:txBody>
      </p:sp>
    </p:spTree>
    <p:extLst>
      <p:ext uri="{BB962C8B-B14F-4D97-AF65-F5344CB8AC3E}">
        <p14:creationId xmlns:p14="http://schemas.microsoft.com/office/powerpoint/2010/main" val="25778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DB0A99-0D23-FBC4-C115-2DDDE63C7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 FF Unterbauch</a:t>
            </a:r>
            <a:endParaRPr lang="de-CH" dirty="0"/>
          </a:p>
        </p:txBody>
      </p:sp>
      <p:pic>
        <p:nvPicPr>
          <p:cNvPr id="6" name="Inhaltsplatzhalter 5" descr="Ein Bild, das medizinische Bildgebung, pränataler Ultraschall, Radiologie, medizinisch enthält.&#10;&#10;KI-generierte Inhalte können fehlerhaft sein.">
            <a:extLst>
              <a:ext uri="{FF2B5EF4-FFF2-40B4-BE49-F238E27FC236}">
                <a16:creationId xmlns:a16="http://schemas.microsoft.com/office/drawing/2014/main" id="{CCCB9E28-44F1-5EA5-4010-1356F4498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8683" y="3253457"/>
            <a:ext cx="4172535" cy="2781690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B8C68F-9C58-3E5D-2099-DD732DCB2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B9C6D92F-DD87-A967-D025-61702E44F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457" y="1025134"/>
            <a:ext cx="4235022" cy="2529805"/>
          </a:xfrm>
          <a:prstGeom prst="rect">
            <a:avLst/>
          </a:prstGeom>
        </p:spPr>
      </p:pic>
      <p:pic>
        <p:nvPicPr>
          <p:cNvPr id="10" name="Grafik 9" descr="Ein Bild, das medizinische Bildgebung, Radiologie, pränataler Ultraschall, medizinisch enthält.&#10;&#10;KI-generierte Inhalte können fehlerhaft sein.">
            <a:extLst>
              <a:ext uri="{FF2B5EF4-FFF2-40B4-BE49-F238E27FC236}">
                <a16:creationId xmlns:a16="http://schemas.microsoft.com/office/drawing/2014/main" id="{FFAD9203-AC1E-B7CA-BAFE-486605997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025135"/>
            <a:ext cx="3676244" cy="2529806"/>
          </a:xfrm>
          <a:prstGeom prst="rect">
            <a:avLst/>
          </a:prstGeom>
        </p:spPr>
      </p:pic>
      <p:pic>
        <p:nvPicPr>
          <p:cNvPr id="12" name="Grafik 11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6558E84F-0C2F-759B-6FBF-BC3857862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0665" y="4912737"/>
            <a:ext cx="1710683" cy="1283012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357C3B0-67C7-544B-D79F-31A5455F8CD1}"/>
              </a:ext>
            </a:extLst>
          </p:cNvPr>
          <p:cNvSpPr/>
          <p:nvPr/>
        </p:nvSpPr>
        <p:spPr>
          <a:xfrm>
            <a:off x="6472719" y="5013789"/>
            <a:ext cx="1078628" cy="1021358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270B27C-36FA-3C84-3636-B731839DD15B}"/>
              </a:ext>
            </a:extLst>
          </p:cNvPr>
          <p:cNvSpPr txBox="1"/>
          <p:nvPr/>
        </p:nvSpPr>
        <p:spPr>
          <a:xfrm>
            <a:off x="7551348" y="5808933"/>
            <a:ext cx="1423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Längsschnitt!</a:t>
            </a:r>
            <a:endParaRPr lang="de-C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90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6B2CF-29E6-7A7A-0499-9D6518F32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532F8-4FBD-71E2-6E10-3EF0A24C5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Mesenterium ?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2EACF06-3529-2094-BC08-75363A459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  <p:pic>
        <p:nvPicPr>
          <p:cNvPr id="5" name="Inhaltsplatzhalter 4" descr="Ein Bild, das Text, Entwurf, Zeichnung enthält.&#10;&#10;KI-generierte Inhalte können fehlerhaft sein.">
            <a:extLst>
              <a:ext uri="{FF2B5EF4-FFF2-40B4-BE49-F238E27FC236}">
                <a16:creationId xmlns:a16="http://schemas.microsoft.com/office/drawing/2014/main" id="{BFB451AB-63F0-34F0-F71B-ED29FE4BA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1018" t="1824" r="9821"/>
          <a:stretch>
            <a:fillRect/>
          </a:stretch>
        </p:blipFill>
        <p:spPr>
          <a:xfrm rot="5400000">
            <a:off x="-20396" y="1266333"/>
            <a:ext cx="5484299" cy="4529108"/>
          </a:xfrm>
          <a:prstGeom prst="rect">
            <a:avLst/>
          </a:prstGeom>
        </p:spPr>
      </p:pic>
      <p:pic>
        <p:nvPicPr>
          <p:cNvPr id="6" name="Grafik 5" descr="Ein Bild, das Schwarzweiß, Kunst enthält.&#10;&#10;KI-generierte Inhalte können fehlerhaft sein.">
            <a:extLst>
              <a:ext uri="{FF2B5EF4-FFF2-40B4-BE49-F238E27FC236}">
                <a16:creationId xmlns:a16="http://schemas.microsoft.com/office/drawing/2014/main" id="{1A994B24-7DEE-77B6-FA62-D9248A93F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5875" y="724091"/>
            <a:ext cx="3358024" cy="2476543"/>
          </a:xfrm>
          <a:prstGeom prst="rect">
            <a:avLst/>
          </a:prstGeom>
        </p:spPr>
      </p:pic>
      <p:pic>
        <p:nvPicPr>
          <p:cNvPr id="7" name="Grafik 6" descr="Ein Bild, das Schädel, Im Haus, Röntgenfilm, Schwarzweiß enthält.&#10;&#10;KI-generierte Inhalte können fehlerhaft sein.">
            <a:extLst>
              <a:ext uri="{FF2B5EF4-FFF2-40B4-BE49-F238E27FC236}">
                <a16:creationId xmlns:a16="http://schemas.microsoft.com/office/drawing/2014/main" id="{051E48B1-11DC-0E08-AEF1-F0A912FAE3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127" y="2105955"/>
            <a:ext cx="3274619" cy="2455964"/>
          </a:xfrm>
          <a:prstGeom prst="rect">
            <a:avLst/>
          </a:prstGeom>
        </p:spPr>
      </p:pic>
      <p:pic>
        <p:nvPicPr>
          <p:cNvPr id="3" name="M202506061014358620001">
            <a:hlinkClick r:id="" action="ppaction://media"/>
            <a:extLst>
              <a:ext uri="{FF2B5EF4-FFF2-40B4-BE49-F238E27FC236}">
                <a16:creationId xmlns:a16="http://schemas.microsoft.com/office/drawing/2014/main" id="{726CAC5C-6F49-1062-8BC9-17483B854D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64640" y="3429000"/>
            <a:ext cx="4286654" cy="321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8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58726-F039-0FCD-6994-4883359B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Werkzeug, Platane Flugzeug Hobel, Person, Handwerkzeug enthält.&#10;&#10;KI-generierte Inhalte können fehlerhaft sein.">
            <a:extLst>
              <a:ext uri="{FF2B5EF4-FFF2-40B4-BE49-F238E27FC236}">
                <a16:creationId xmlns:a16="http://schemas.microsoft.com/office/drawing/2014/main" id="{8F2AE3B5-52AF-1808-9A17-02BF96401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r="15964" b="-1"/>
          <a:stretch/>
        </p:blipFill>
        <p:spPr>
          <a:xfrm>
            <a:off x="3827282" y="4784943"/>
            <a:ext cx="1333440" cy="9457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A259DB8-DDE2-D8EC-2A18-BF8D39A5C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olidFill>
                  <a:srgbClr val="FF0000"/>
                </a:solidFill>
              </a:rPr>
              <a:t>Handwerklicher</a:t>
            </a:r>
            <a:r>
              <a:rPr lang="de-CH" dirty="0"/>
              <a:t> Refresher Darmsonografie </a:t>
            </a:r>
            <a:br>
              <a:rPr lang="de-CH" dirty="0"/>
            </a:br>
            <a:r>
              <a:rPr lang="de-CH" dirty="0"/>
              <a:t>DLT 2025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727552-D93A-F3C4-22D0-6AA642FCE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e-DE" dirty="0"/>
              <a:t>Teil 1: Allgemeines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Teil 2: Untersuchung</a:t>
            </a:r>
          </a:p>
          <a:p>
            <a:pPr algn="ctr"/>
            <a:endParaRPr lang="de-DE" dirty="0"/>
          </a:p>
          <a:p>
            <a:pPr algn="ctr"/>
            <a:r>
              <a:rPr lang="de-DE" dirty="0"/>
              <a:t>Teil 3: Pathologien</a:t>
            </a:r>
          </a:p>
          <a:p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EAA824F-BAF2-AC93-8505-175A93ABC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0F65395-CA42-7C0C-5A4C-08859323F7AC}"/>
              </a:ext>
            </a:extLst>
          </p:cNvPr>
          <p:cNvSpPr/>
          <p:nvPr/>
        </p:nvSpPr>
        <p:spPr>
          <a:xfrm>
            <a:off x="2434975" y="3763815"/>
            <a:ext cx="4335695" cy="9457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0107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115D8-EB0B-FCD6-DEC8-28390F418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Sonografische</a:t>
            </a:r>
            <a:r>
              <a:rPr lang="de-DE" dirty="0"/>
              <a:t> Erscheinung der pathologischen Darmwand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3D99B0-13C6-9E3B-D7E6-D381ABBC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550410F-8B09-92B6-5AB9-6E7700A50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048" y="1074538"/>
            <a:ext cx="793224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400" dirty="0"/>
              <a:t>Gesunde Darmwand ist «praktisch kaum sichtbar»</a:t>
            </a:r>
          </a:p>
        </p:txBody>
      </p:sp>
      <p:pic>
        <p:nvPicPr>
          <p:cNvPr id="9" name="Inhaltsplatzhalter 5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E3109F34-B711-85A4-4E71-B9645DF0D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11" y="1631653"/>
            <a:ext cx="4339043" cy="2414331"/>
          </a:xfrm>
          <a:prstGeom prst="rect">
            <a:avLst/>
          </a:prstGeom>
        </p:spPr>
      </p:pic>
      <p:pic>
        <p:nvPicPr>
          <p:cNvPr id="10" name="M202108191726519040001">
            <a:hlinkClick r:id="" action="ppaction://media"/>
            <a:extLst>
              <a:ext uri="{FF2B5EF4-FFF2-40B4-BE49-F238E27FC236}">
                <a16:creationId xmlns:a16="http://schemas.microsoft.com/office/drawing/2014/main" id="{7F5121B0-782A-2B12-6C7A-9D5054A13F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41870" y="1629084"/>
            <a:ext cx="3586222" cy="2689667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99AD7536-7D21-1CB9-891C-B3883EB50412}"/>
              </a:ext>
            </a:extLst>
          </p:cNvPr>
          <p:cNvSpPr txBox="1"/>
          <p:nvPr/>
        </p:nvSpPr>
        <p:spPr>
          <a:xfrm>
            <a:off x="215757" y="4356319"/>
            <a:ext cx="1922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>
                <a:solidFill>
                  <a:srgbClr val="FF0000"/>
                </a:solidFill>
              </a:rPr>
              <a:t>Pathologische Darmwand demarkiert sich, meist </a:t>
            </a:r>
            <a:r>
              <a:rPr lang="de-CH" sz="2400" dirty="0" err="1">
                <a:solidFill>
                  <a:srgbClr val="FF0000"/>
                </a:solidFill>
              </a:rPr>
              <a:t>hypoechogen</a:t>
            </a:r>
            <a:endParaRPr lang="de-CH" sz="2400" dirty="0">
              <a:solidFill>
                <a:srgbClr val="FF0000"/>
              </a:solidFill>
            </a:endParaRPr>
          </a:p>
        </p:txBody>
      </p:sp>
      <p:pic>
        <p:nvPicPr>
          <p:cNvPr id="15" name="Grafik 14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C156202B-87DB-188E-0255-26A62A253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0680" y="3767517"/>
            <a:ext cx="4014363" cy="2662926"/>
          </a:xfrm>
          <a:prstGeom prst="rect">
            <a:avLst/>
          </a:prstGeom>
        </p:spPr>
      </p:pic>
      <p:pic>
        <p:nvPicPr>
          <p:cNvPr id="12" name="Grafik 11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6522E61D-AA35-6506-BEA2-F55C80463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8285" y="3759757"/>
            <a:ext cx="4129290" cy="268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0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8E07D4-5F46-030D-AFE5-0AC6349F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6. Joker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C06226-BB33-203C-D502-5106E1B12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522" y="1166018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CH" sz="6000" dirty="0"/>
              <a:t>Darmwandpathologien: </a:t>
            </a:r>
            <a:r>
              <a:rPr lang="de-CH" sz="6000" dirty="0">
                <a:solidFill>
                  <a:srgbClr val="FF0000"/>
                </a:solidFill>
              </a:rPr>
              <a:t>Verbreiterung</a:t>
            </a:r>
            <a:r>
              <a:rPr lang="de-CH" sz="6000" dirty="0"/>
              <a:t> der Schichten, meist </a:t>
            </a:r>
            <a:r>
              <a:rPr lang="de-CH" sz="6000" dirty="0" err="1">
                <a:solidFill>
                  <a:srgbClr val="FF0000"/>
                </a:solidFill>
              </a:rPr>
              <a:t>hypoechogene</a:t>
            </a:r>
            <a:r>
              <a:rPr lang="de-CH" sz="6000" dirty="0"/>
              <a:t> Veränderungen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B238113-6294-DB15-BFB9-E7FABCD7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Grafik 4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7E5A457C-B5F1-657F-1252-93FC84E57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445" y="3000054"/>
            <a:ext cx="3206074" cy="2126749"/>
          </a:xfrm>
          <a:prstGeom prst="rect">
            <a:avLst/>
          </a:prstGeom>
        </p:spPr>
      </p:pic>
      <p:pic>
        <p:nvPicPr>
          <p:cNvPr id="6" name="Grafik 5" descr="Jokerkappe mit einfarbiger Füllung">
            <a:extLst>
              <a:ext uri="{FF2B5EF4-FFF2-40B4-BE49-F238E27FC236}">
                <a16:creationId xmlns:a16="http://schemas.microsoft.com/office/drawing/2014/main" id="{A2B139BF-7EDE-BA5B-10A6-660A29538C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170" y="111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3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C086C2-0BED-9D67-D305-C3993585B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«Kokarde» in der Sonografie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8C19ED-95E4-981B-0DCF-66BE86785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5118448" cy="4525963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Krankhafte Darmwandveränderung</a:t>
            </a:r>
          </a:p>
          <a:p>
            <a:r>
              <a:rPr lang="de-DE" dirty="0"/>
              <a:t>Schiessscheibencharakter, „</a:t>
            </a:r>
            <a:r>
              <a:rPr lang="de-DE" dirty="0" err="1"/>
              <a:t>target</a:t>
            </a:r>
            <a:r>
              <a:rPr lang="de-DE" dirty="0"/>
              <a:t> </a:t>
            </a:r>
            <a:r>
              <a:rPr lang="de-DE" dirty="0" err="1"/>
              <a:t>sign</a:t>
            </a:r>
            <a:r>
              <a:rPr lang="de-DE" dirty="0"/>
              <a:t>“, meist </a:t>
            </a:r>
            <a:r>
              <a:rPr lang="de-DE" dirty="0" err="1"/>
              <a:t>hypoechogen</a:t>
            </a:r>
            <a:endParaRPr lang="de-DE" dirty="0"/>
          </a:p>
          <a:p>
            <a:r>
              <a:rPr lang="de-DE" dirty="0"/>
              <a:t>Doppelringstruktur</a:t>
            </a:r>
          </a:p>
          <a:p>
            <a:r>
              <a:rPr lang="de-DE" dirty="0"/>
              <a:t>Finden wir bei Appendizitis, Divertikulitis, Colitis, Enteritis, Invagination, Karzinome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9BAB5E-AE5C-2668-30BC-437B7FDB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DB678771-5BA9-75FF-B41B-E9552204B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445" y="3000054"/>
            <a:ext cx="3206074" cy="2126749"/>
          </a:xfrm>
          <a:prstGeom prst="rect">
            <a:avLst/>
          </a:prstGeom>
        </p:spPr>
      </p:pic>
      <p:pic>
        <p:nvPicPr>
          <p:cNvPr id="5" name="Grafik 4" descr="Post-it-Notizen mit einfarbiger Füllung">
            <a:extLst>
              <a:ext uri="{FF2B5EF4-FFF2-40B4-BE49-F238E27FC236}">
                <a16:creationId xmlns:a16="http://schemas.microsoft.com/office/drawing/2014/main" id="{B8847C25-585B-802C-0D6F-82846F4A28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253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EAAA0A-57F2-71ED-BCD1-29C82B8E2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«Kokarde» in der Sonografie</a:t>
            </a:r>
          </a:p>
        </p:txBody>
      </p:sp>
      <p:pic>
        <p:nvPicPr>
          <p:cNvPr id="6" name="Inhaltsplatzhalter 5" descr="Ein Bild, das Text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A4940147-5234-844B-11DE-6DC895E1C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3121" y="1600200"/>
            <a:ext cx="603775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3BD95C7-BC84-9B89-B98A-FF1D5C24B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AC8A7E2-6CCF-57A2-1873-7CB68BFF2A25}"/>
              </a:ext>
            </a:extLst>
          </p:cNvPr>
          <p:cNvSpPr txBox="1"/>
          <p:nvPr/>
        </p:nvSpPr>
        <p:spPr>
          <a:xfrm>
            <a:off x="1983310" y="951657"/>
            <a:ext cx="517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akzentuiert, echoreich/</a:t>
            </a:r>
            <a:r>
              <a:rPr lang="de-CH" dirty="0" err="1"/>
              <a:t>echoarm</a:t>
            </a:r>
            <a:r>
              <a:rPr lang="de-CH" dirty="0"/>
              <a:t>, </a:t>
            </a:r>
            <a:r>
              <a:rPr lang="de-CH" dirty="0" err="1"/>
              <a:t>gyriform</a:t>
            </a:r>
            <a:r>
              <a:rPr lang="de-CH" dirty="0"/>
              <a:t>, destruktiv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406331C-D090-2C82-54FE-068175F5266F}"/>
              </a:ext>
            </a:extLst>
          </p:cNvPr>
          <p:cNvSpPr txBox="1"/>
          <p:nvPr/>
        </p:nvSpPr>
        <p:spPr>
          <a:xfrm>
            <a:off x="6942224" y="951657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(</a:t>
            </a:r>
            <a:r>
              <a:rPr lang="de-CH" sz="1200" dirty="0"/>
              <a:t>Quelle 5</a:t>
            </a:r>
            <a:r>
              <a:rPr lang="de-CH" dirty="0"/>
              <a:t>)</a:t>
            </a:r>
          </a:p>
        </p:txBody>
      </p:sp>
      <p:pic>
        <p:nvPicPr>
          <p:cNvPr id="7" name="Grafik 6" descr="Post-it-Notizen mit einfarbiger Füllung">
            <a:extLst>
              <a:ext uri="{FF2B5EF4-FFF2-40B4-BE49-F238E27FC236}">
                <a16:creationId xmlns:a16="http://schemas.microsoft.com/office/drawing/2014/main" id="{EE1DEB6C-7D51-46A6-9A1E-B50746B09D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6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259CCC-4030-49B9-A369-E2D946F6F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Nochmals ;-) … :  Wichtige Pathologien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A6315E-580C-4041-A27A-167667D5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Inhaltsplatzhalter 6" descr="Ein Bild, das Text, Monitor, schwarz, drinnen enthält.&#10;&#10;Automatisch generierte Beschreibung">
            <a:extLst>
              <a:ext uri="{FF2B5EF4-FFF2-40B4-BE49-F238E27FC236}">
                <a16:creationId xmlns:a16="http://schemas.microsoft.com/office/drawing/2014/main" id="{4CAC3620-D50F-40BA-A60F-E69F43874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7164"/>
          <a:stretch>
            <a:fillRect/>
          </a:stretch>
        </p:blipFill>
        <p:spPr>
          <a:xfrm>
            <a:off x="649859" y="2627879"/>
            <a:ext cx="2150958" cy="1287937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946EC88-86C6-F311-70C4-737824015EE1}"/>
              </a:ext>
            </a:extLst>
          </p:cNvPr>
          <p:cNvSpPr txBox="1"/>
          <p:nvPr/>
        </p:nvSpPr>
        <p:spPr>
          <a:xfrm>
            <a:off x="626435" y="1125882"/>
            <a:ext cx="26482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Darmwandveränderungen</a:t>
            </a:r>
          </a:p>
          <a:p>
            <a:endParaRPr lang="de-CH" dirty="0"/>
          </a:p>
          <a:p>
            <a:r>
              <a:rPr lang="de-CH" dirty="0"/>
              <a:t>Verdickung</a:t>
            </a:r>
          </a:p>
          <a:p>
            <a:r>
              <a:rPr lang="de-CH" dirty="0"/>
              <a:t>Meist </a:t>
            </a:r>
            <a:r>
              <a:rPr lang="de-CH" dirty="0" err="1"/>
              <a:t>hypoechogen</a:t>
            </a:r>
            <a:endParaRPr lang="de-CH" dirty="0"/>
          </a:p>
          <a:p>
            <a:r>
              <a:rPr lang="de-CH" dirty="0"/>
              <a:t>z.B. «Kokarde»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325BEA1-9373-57A3-6901-474584258D38}"/>
              </a:ext>
            </a:extLst>
          </p:cNvPr>
          <p:cNvSpPr txBox="1"/>
          <p:nvPr/>
        </p:nvSpPr>
        <p:spPr>
          <a:xfrm>
            <a:off x="3832403" y="2272106"/>
            <a:ext cx="23858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>
                <a:solidFill>
                  <a:srgbClr val="0070C0"/>
                </a:solidFill>
              </a:rPr>
              <a:t>Lumenweite</a:t>
            </a:r>
            <a:r>
              <a:rPr lang="de-CH" dirty="0">
                <a:solidFill>
                  <a:srgbClr val="0070C0"/>
                </a:solidFill>
              </a:rPr>
              <a:t> des Darms</a:t>
            </a:r>
          </a:p>
          <a:p>
            <a:endParaRPr lang="de-CH" dirty="0"/>
          </a:p>
          <a:p>
            <a:r>
              <a:rPr lang="de-CH" dirty="0"/>
              <a:t>Erweiterung </a:t>
            </a:r>
          </a:p>
          <a:p>
            <a:r>
              <a:rPr lang="de-CH" dirty="0" err="1"/>
              <a:t>vs</a:t>
            </a:r>
            <a:r>
              <a:rPr lang="de-CH" dirty="0"/>
              <a:t> Engstelle</a:t>
            </a:r>
          </a:p>
          <a:p>
            <a:r>
              <a:rPr lang="de-CH" dirty="0"/>
              <a:t>Hungerdarm?</a:t>
            </a:r>
          </a:p>
          <a:p>
            <a:r>
              <a:rPr lang="de-CH" dirty="0"/>
              <a:t>«</a:t>
            </a:r>
            <a:r>
              <a:rPr lang="de-CH" dirty="0" err="1"/>
              <a:t>Passagestörung</a:t>
            </a:r>
            <a:r>
              <a:rPr lang="de-CH" dirty="0"/>
              <a:t>»</a:t>
            </a:r>
          </a:p>
        </p:txBody>
      </p:sp>
      <p:pic>
        <p:nvPicPr>
          <p:cNvPr id="8" name="Inhaltsplatzhalter 8" descr="Ein Bild, das pränataler Ultraschall, medizinische Bildgebung, Screenshot, Radiologie enthält.&#10;&#10;KI-generierte Inhalte können fehlerhaft sein.">
            <a:extLst>
              <a:ext uri="{FF2B5EF4-FFF2-40B4-BE49-F238E27FC236}">
                <a16:creationId xmlns:a16="http://schemas.microsoft.com/office/drawing/2014/main" id="{2C1C7730-6948-DD7E-8298-E8E8E3C38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204" y="4061550"/>
            <a:ext cx="2600245" cy="167056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B36795E-A0F0-D8D7-BBDE-7C8C4CE974D6}"/>
              </a:ext>
            </a:extLst>
          </p:cNvPr>
          <p:cNvSpPr txBox="1"/>
          <p:nvPr/>
        </p:nvSpPr>
        <p:spPr>
          <a:xfrm>
            <a:off x="6775992" y="2282115"/>
            <a:ext cx="18753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solidFill>
                  <a:srgbClr val="0070C0"/>
                </a:solidFill>
              </a:rPr>
              <a:t>Darmtätigkeit</a:t>
            </a:r>
          </a:p>
          <a:p>
            <a:endParaRPr lang="de-CH" dirty="0"/>
          </a:p>
          <a:p>
            <a:r>
              <a:rPr lang="de-CH" dirty="0"/>
              <a:t>Peristaltik</a:t>
            </a:r>
          </a:p>
          <a:p>
            <a:r>
              <a:rPr lang="de-CH" dirty="0" err="1"/>
              <a:t>vs</a:t>
            </a:r>
            <a:r>
              <a:rPr lang="de-CH" dirty="0"/>
              <a:t> Paralyse</a:t>
            </a:r>
          </a:p>
          <a:p>
            <a:r>
              <a:rPr lang="de-CH" dirty="0"/>
              <a:t>«</a:t>
            </a:r>
            <a:r>
              <a:rPr lang="de-CH" dirty="0" err="1"/>
              <a:t>Passagestörung</a:t>
            </a:r>
            <a:r>
              <a:rPr lang="de-CH" dirty="0"/>
              <a:t>»</a:t>
            </a:r>
          </a:p>
          <a:p>
            <a:endParaRPr lang="de-CH" dirty="0"/>
          </a:p>
        </p:txBody>
      </p:sp>
      <p:pic>
        <p:nvPicPr>
          <p:cNvPr id="10" name="Inhaltsplatzhalter 6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76B1EC5A-B7C0-5EF6-8427-AAE7B5034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619" y="4061551"/>
            <a:ext cx="2156771" cy="1670568"/>
          </a:xfrm>
          <a:prstGeom prst="rect">
            <a:avLst/>
          </a:prstGeom>
        </p:spPr>
      </p:pic>
      <p:pic>
        <p:nvPicPr>
          <p:cNvPr id="11" name="Inhaltsplatzhalter 8" descr="Ein Bild, das Text, Axt enthält.&#10;&#10;Automatisch generierte Beschreibung">
            <a:extLst>
              <a:ext uri="{FF2B5EF4-FFF2-40B4-BE49-F238E27FC236}">
                <a16:creationId xmlns:a16="http://schemas.microsoft.com/office/drawing/2014/main" id="{4D1C4595-A942-D1AD-9814-BFA1191057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11" r="11853" b="27488"/>
          <a:stretch>
            <a:fillRect/>
          </a:stretch>
        </p:blipFill>
        <p:spPr>
          <a:xfrm>
            <a:off x="626435" y="4061550"/>
            <a:ext cx="2895600" cy="1670569"/>
          </a:xfrm>
          <a:prstGeom prst="rect">
            <a:avLst/>
          </a:prstGeom>
        </p:spPr>
      </p:pic>
      <p:pic>
        <p:nvPicPr>
          <p:cNvPr id="6" name="Grafik 5" descr="Post-it-Notizen mit einfarbiger Füllung">
            <a:extLst>
              <a:ext uri="{FF2B5EF4-FFF2-40B4-BE49-F238E27FC236}">
                <a16:creationId xmlns:a16="http://schemas.microsoft.com/office/drawing/2014/main" id="{385AF85B-2D31-CC0A-5513-453E2C7B1E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3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9D1BC-AE5A-1615-DB21-E6BF13717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66B08-1930-0533-14AC-8B433F5F7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E7982D82-BA94-3248-178D-445AA6F698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8627539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5948BD3-19AE-297A-BD38-1340D269C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451800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1E3C0-56E5-225A-0189-1CD35ED7F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Cökalpol</a:t>
            </a:r>
            <a:r>
              <a:rPr lang="de-DE" dirty="0"/>
              <a:t> identifizieren</a:t>
            </a:r>
            <a:endParaRPr lang="de-CH" dirty="0"/>
          </a:p>
        </p:txBody>
      </p:sp>
      <p:pic>
        <p:nvPicPr>
          <p:cNvPr id="5" name="Cökalpol FF M202509261555302610001">
            <a:hlinkClick r:id="" action="ppaction://media"/>
            <a:extLst>
              <a:ext uri="{FF2B5EF4-FFF2-40B4-BE49-F238E27FC236}">
                <a16:creationId xmlns:a16="http://schemas.microsoft.com/office/drawing/2014/main" id="{C4931B47-C013-A787-5F16-6539E86205D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60704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4CB9967-3F40-E9FA-86F9-6E80C6A51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M202509261555161890001">
            <a:hlinkClick r:id="" action="ppaction://media"/>
            <a:extLst>
              <a:ext uri="{FF2B5EF4-FFF2-40B4-BE49-F238E27FC236}">
                <a16:creationId xmlns:a16="http://schemas.microsoft.com/office/drawing/2014/main" id="{09D43BC5-60D6-3CD9-C878-99B5280E1E8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9569" y="2544629"/>
            <a:ext cx="4986338" cy="373975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00B38E7-6BDF-D3C0-5AD1-E43944C5AF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1333" y="5460191"/>
            <a:ext cx="1591733" cy="11938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9C3C51-76A1-1D3E-0F66-D58BE75192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54" y="4414506"/>
            <a:ext cx="1698889" cy="127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9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87A5B-7CDA-47AE-9789-3F9D23904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Appendicitis</a:t>
            </a:r>
            <a:endParaRPr lang="de-DE" dirty="0"/>
          </a:p>
        </p:txBody>
      </p:sp>
      <p:pic>
        <p:nvPicPr>
          <p:cNvPr id="7" name="Inhaltsplatzhalter 6" descr="Ein Bild, das Text, Monitor, schwarz, drinnen enthält.&#10;&#10;Automatisch generierte Beschreibung">
            <a:extLst>
              <a:ext uri="{FF2B5EF4-FFF2-40B4-BE49-F238E27FC236}">
                <a16:creationId xmlns:a16="http://schemas.microsoft.com/office/drawing/2014/main" id="{F86F7EA8-66FB-4DC4-88A9-3B802A4155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48818" y="1207452"/>
            <a:ext cx="3540396" cy="4948873"/>
          </a:xfrm>
        </p:spPr>
      </p:pic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EE7725E9-FB81-40A4-9DD0-A658922CF3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50873"/>
            <a:ext cx="4038600" cy="3024616"/>
          </a:xfr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D892DC98-685A-477C-B921-6604125A60A1}"/>
              </a:ext>
            </a:extLst>
          </p:cNvPr>
          <p:cNvSpPr/>
          <p:nvPr/>
        </p:nvSpPr>
        <p:spPr>
          <a:xfrm>
            <a:off x="948818" y="3897630"/>
            <a:ext cx="2731770" cy="217170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9D0C7F8C-CE3C-ED8F-60F3-A8D01C83F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35770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F9640-9D91-6D48-935D-6CD79E75E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DACD4-787C-5551-55D2-1DA1D215A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Appendicitis</a:t>
            </a:r>
            <a:endParaRPr lang="de-DE" dirty="0"/>
          </a:p>
        </p:txBody>
      </p:sp>
      <p:pic>
        <p:nvPicPr>
          <p:cNvPr id="11" name="M202506111222551880001">
            <a:hlinkClick r:id="" action="ppaction://media"/>
            <a:extLst>
              <a:ext uri="{FF2B5EF4-FFF2-40B4-BE49-F238E27FC236}">
                <a16:creationId xmlns:a16="http://schemas.microsoft.com/office/drawing/2014/main" id="{1E5B5B9D-C2EE-A579-5101-85BF42356F4C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440" y="1637286"/>
            <a:ext cx="4777903" cy="3583427"/>
          </a:xfrm>
        </p:spPr>
      </p:pic>
      <p:pic>
        <p:nvPicPr>
          <p:cNvPr id="12" name="M202506111223113300001">
            <a:hlinkClick r:id="" action="ppaction://media"/>
            <a:extLst>
              <a:ext uri="{FF2B5EF4-FFF2-40B4-BE49-F238E27FC236}">
                <a16:creationId xmlns:a16="http://schemas.microsoft.com/office/drawing/2014/main" id="{6404EE9D-1CB2-B87C-F28F-EDEB33B2E958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16685" y="2208457"/>
            <a:ext cx="4810875" cy="3608157"/>
          </a:xfr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848A09EC-326B-9EC0-5C75-20846E4C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57333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9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800FD2-CA98-50AA-EC44-B643E227D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Appendicitis</a:t>
            </a:r>
            <a:r>
              <a:rPr lang="de-CH" dirty="0"/>
              <a:t> mit kleinem Ca</a:t>
            </a:r>
          </a:p>
        </p:txBody>
      </p:sp>
      <p:pic>
        <p:nvPicPr>
          <p:cNvPr id="6" name="M202506111133377440001">
            <a:hlinkClick r:id="" action="ppaction://media"/>
            <a:extLst>
              <a:ext uri="{FF2B5EF4-FFF2-40B4-BE49-F238E27FC236}">
                <a16:creationId xmlns:a16="http://schemas.microsoft.com/office/drawing/2014/main" id="{58EA7326-D59C-4324-2000-0E5361322E7F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63216" y="1088190"/>
            <a:ext cx="6624941" cy="4968706"/>
          </a:xfrm>
        </p:spPr>
      </p:pic>
      <p:pic>
        <p:nvPicPr>
          <p:cNvPr id="3" name="IMG_9546">
            <a:hlinkClick r:id="" action="ppaction://media"/>
            <a:extLst>
              <a:ext uri="{FF2B5EF4-FFF2-40B4-BE49-F238E27FC236}">
                <a16:creationId xmlns:a16="http://schemas.microsoft.com/office/drawing/2014/main" id="{D4D7340E-C643-9302-FB09-70F919F4E56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61681" y="1280686"/>
            <a:ext cx="2560382" cy="1440215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B9BE145B-1696-2BCA-51AF-ADF2B2A6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pic>
        <p:nvPicPr>
          <p:cNvPr id="7" name="Grafik 6" descr="Ein Bild, das Screenshot, medizinische Bildgebung, pränataler Ultraschall, Radiologie enthält.&#10;&#10;KI-generierte Inhalte können fehlerhaft sein.">
            <a:extLst>
              <a:ext uri="{FF2B5EF4-FFF2-40B4-BE49-F238E27FC236}">
                <a16:creationId xmlns:a16="http://schemas.microsoft.com/office/drawing/2014/main" id="{3E5A10B7-F193-C8A7-EBF7-135906649CF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2310" r="17491"/>
          <a:stretch>
            <a:fillRect/>
          </a:stretch>
        </p:blipFill>
        <p:spPr>
          <a:xfrm>
            <a:off x="-71919" y="1512128"/>
            <a:ext cx="3560618" cy="3050057"/>
          </a:xfrm>
          <a:prstGeom prst="rect">
            <a:avLst/>
          </a:prstGeom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8B1298D9-DD53-3CE5-8C4F-7B86B3DBFE10}"/>
              </a:ext>
            </a:extLst>
          </p:cNvPr>
          <p:cNvCxnSpPr/>
          <p:nvPr/>
        </p:nvCxnSpPr>
        <p:spPr>
          <a:xfrm>
            <a:off x="4386470" y="839304"/>
            <a:ext cx="0" cy="23102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B70A26EB-B166-76F5-E185-6CB6EDEB1E37}"/>
              </a:ext>
            </a:extLst>
          </p:cNvPr>
          <p:cNvSpPr txBox="1"/>
          <p:nvPr/>
        </p:nvSpPr>
        <p:spPr>
          <a:xfrm>
            <a:off x="-40122" y="1265907"/>
            <a:ext cx="9973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000" dirty="0"/>
              <a:t>Normale </a:t>
            </a:r>
            <a:r>
              <a:rPr lang="de-CH" sz="1000" dirty="0" err="1"/>
              <a:t>Appdx</a:t>
            </a:r>
            <a:endParaRPr lang="de-CH" sz="1000" dirty="0"/>
          </a:p>
        </p:txBody>
      </p:sp>
    </p:spTree>
    <p:extLst>
      <p:ext uri="{BB962C8B-B14F-4D97-AF65-F5344CB8AC3E}">
        <p14:creationId xmlns:p14="http://schemas.microsoft.com/office/powerpoint/2010/main" val="171192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7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51D660-611A-798A-018C-9308B2DDE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Phlegmonöse </a:t>
            </a:r>
            <a:r>
              <a:rPr lang="de-DE" dirty="0" err="1"/>
              <a:t>Appendicitis</a:t>
            </a:r>
            <a:r>
              <a:rPr lang="de-DE" dirty="0"/>
              <a:t> mit </a:t>
            </a:r>
            <a:r>
              <a:rPr lang="de-DE" dirty="0" err="1"/>
              <a:t>Cökalbeteiligung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233C94-5D59-71CD-1227-436628C4F4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AA6654-6788-E9BF-73EC-BEB42353024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CH"/>
          </a:p>
        </p:txBody>
      </p:sp>
      <p:pic>
        <p:nvPicPr>
          <p:cNvPr id="8" name="Grafik 7" descr="Ein Bild, das medizinische Bildgebung, pränataler Ultraschall, Radiologie, medizinisch enthält.&#10;&#10;KI-generierte Inhalte können fehlerhaft sein.">
            <a:extLst>
              <a:ext uri="{FF2B5EF4-FFF2-40B4-BE49-F238E27FC236}">
                <a16:creationId xmlns:a16="http://schemas.microsoft.com/office/drawing/2014/main" id="{810C2619-7744-897F-D943-ADD317E12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4" y="2058067"/>
            <a:ext cx="8686831" cy="3360599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19BE78F1-C750-E0A1-4108-161350BA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12654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CH" dirty="0" err="1"/>
              <a:t>Appendicitis</a:t>
            </a:r>
            <a:endParaRPr lang="de-CH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8C6738A-FC8C-45DA-B11D-B903EA8EA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78630" cy="4525963"/>
          </a:xfrm>
        </p:spPr>
        <p:txBody>
          <a:bodyPr>
            <a:normAutofit/>
          </a:bodyPr>
          <a:lstStyle/>
          <a:p>
            <a:r>
              <a:rPr lang="en-US" sz="2400" dirty="0" err="1"/>
              <a:t>Kokarde</a:t>
            </a:r>
            <a:r>
              <a:rPr lang="en-US" sz="2400" dirty="0"/>
              <a:t> &gt;6mm</a:t>
            </a:r>
          </a:p>
          <a:p>
            <a:r>
              <a:rPr lang="en-US" sz="2400" dirty="0" err="1"/>
              <a:t>Flüssigkeit</a:t>
            </a:r>
            <a:r>
              <a:rPr lang="en-US" sz="2400" dirty="0"/>
              <a:t>?</a:t>
            </a:r>
          </a:p>
          <a:p>
            <a:r>
              <a:rPr lang="en-US" sz="2400" dirty="0" err="1"/>
              <a:t>Appendikolith</a:t>
            </a:r>
            <a:r>
              <a:rPr lang="en-US" sz="2400" dirty="0"/>
              <a:t>?</a:t>
            </a:r>
          </a:p>
          <a:p>
            <a:r>
              <a:rPr lang="en-US" sz="2400" dirty="0" err="1"/>
              <a:t>echoreiche</a:t>
            </a:r>
            <a:r>
              <a:rPr lang="en-US" sz="2400" dirty="0"/>
              <a:t>  </a:t>
            </a:r>
            <a:r>
              <a:rPr lang="en-US" sz="2400" dirty="0" err="1"/>
              <a:t>Umgebungsreaktion</a:t>
            </a:r>
            <a:r>
              <a:rPr lang="en-US" sz="2400" dirty="0"/>
              <a:t>?</a:t>
            </a:r>
          </a:p>
          <a:p>
            <a:r>
              <a:rPr lang="en-US" sz="2400" dirty="0"/>
              <a:t>LKN?</a:t>
            </a:r>
          </a:p>
          <a:p>
            <a:r>
              <a:rPr lang="en-US" sz="2400" dirty="0" err="1"/>
              <a:t>Cökalpol</a:t>
            </a:r>
            <a:r>
              <a:rPr lang="en-US" sz="2400" dirty="0"/>
              <a:t>?</a:t>
            </a:r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6" name="Inhaltsplatzhalter 6" descr="Ein Bild, das Text, Monitor, schwarz, drinnen enthält.&#10;&#10;Automatisch generierte Beschreibung">
            <a:extLst>
              <a:ext uri="{FF2B5EF4-FFF2-40B4-BE49-F238E27FC236}">
                <a16:creationId xmlns:a16="http://schemas.microsoft.com/office/drawing/2014/main" id="{E4A1DCC4-BA75-0E28-0EFD-C257894CB2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b="50910"/>
          <a:stretch>
            <a:fillRect/>
          </a:stretch>
        </p:blipFill>
        <p:spPr>
          <a:xfrm>
            <a:off x="857575" y="1600200"/>
            <a:ext cx="3237849" cy="2221787"/>
          </a:xfrm>
        </p:spPr>
      </p:pic>
      <p:pic>
        <p:nvPicPr>
          <p:cNvPr id="11" name="Grafik 10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D24DF2C2-FBC3-4DB2-2793-EC16D34B9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574" y="3965575"/>
            <a:ext cx="3244981" cy="174095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F9A5544-19AB-EAEE-4E18-6763FFD1CEBC}"/>
              </a:ext>
            </a:extLst>
          </p:cNvPr>
          <p:cNvSpPr txBox="1"/>
          <p:nvPr/>
        </p:nvSpPr>
        <p:spPr>
          <a:xfrm>
            <a:off x="2717614" y="840108"/>
            <a:ext cx="3708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75-98%, Spezifität 86-95%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8B75BA-9DDB-AB99-4075-3DCAB8BB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pic>
        <p:nvPicPr>
          <p:cNvPr id="7" name="Grafik 6" descr="Post-it-Notizen mit einfarbiger Füllung">
            <a:extLst>
              <a:ext uri="{FF2B5EF4-FFF2-40B4-BE49-F238E27FC236}">
                <a16:creationId xmlns:a16="http://schemas.microsoft.com/office/drawing/2014/main" id="{CD361CFE-24B1-4947-873E-818ADE8B4E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pic>
        <p:nvPicPr>
          <p:cNvPr id="8" name="Grafik 7" descr="Ein Bild, das Text, Zeichnung, Buch, Papier enthält.&#10;&#10;KI-generierte Inhalte können fehlerhaft sein.">
            <a:extLst>
              <a:ext uri="{FF2B5EF4-FFF2-40B4-BE49-F238E27FC236}">
                <a16:creationId xmlns:a16="http://schemas.microsoft.com/office/drawing/2014/main" id="{B2BD0DCE-116D-45C5-ECE6-EA00C75B94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420" t="7961" r="21716"/>
          <a:stretch>
            <a:fillRect/>
          </a:stretch>
        </p:blipFill>
        <p:spPr>
          <a:xfrm>
            <a:off x="6426386" y="3924823"/>
            <a:ext cx="2196052" cy="220134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F92FC88-7954-8362-DEDA-0C76553BFC42}"/>
              </a:ext>
            </a:extLst>
          </p:cNvPr>
          <p:cNvSpPr txBox="1"/>
          <p:nvPr/>
        </p:nvSpPr>
        <p:spPr>
          <a:xfrm>
            <a:off x="7336750" y="6110452"/>
            <a:ext cx="13500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Quelle im Anhang 2)</a:t>
            </a:r>
            <a:endParaRPr lang="de-CH" sz="11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DC26FCD-9542-7266-2311-6CF89EBDD82C}"/>
              </a:ext>
            </a:extLst>
          </p:cNvPr>
          <p:cNvSpPr txBox="1"/>
          <p:nvPr/>
        </p:nvSpPr>
        <p:spPr>
          <a:xfrm>
            <a:off x="6323130" y="948665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9)</a:t>
            </a:r>
            <a:endParaRPr lang="de-CH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75198-242D-D392-8024-438B56D50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C004D-972C-C176-885D-20E38437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>
                <a:sym typeface="Wingdings" panose="05000000000000000000" pitchFamily="2" charset="2"/>
              </a:rPr>
              <a:t> </a:t>
            </a:r>
            <a:r>
              <a:rPr lang="de-CH" dirty="0"/>
              <a:t>Tipps zur Untersuchung der </a:t>
            </a:r>
            <a:r>
              <a:rPr lang="de-CH" dirty="0" err="1"/>
              <a:t>Appendixregion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663C56-C804-83A0-9844-C8DAB15B9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5146" y="1947379"/>
            <a:ext cx="4371654" cy="4178784"/>
          </a:xfrm>
        </p:spPr>
        <p:txBody>
          <a:bodyPr>
            <a:normAutofit/>
          </a:bodyPr>
          <a:lstStyle/>
          <a:p>
            <a:r>
              <a:rPr lang="de-CH" sz="2400" dirty="0"/>
              <a:t>suche das </a:t>
            </a:r>
            <a:r>
              <a:rPr lang="de-CH" sz="2400" dirty="0" err="1"/>
              <a:t>lateralste</a:t>
            </a:r>
            <a:r>
              <a:rPr lang="de-CH" sz="2400" dirty="0"/>
              <a:t> Gas im Querschnitt </a:t>
            </a:r>
            <a:r>
              <a:rPr lang="de-CH" sz="2400" dirty="0" err="1"/>
              <a:t>re</a:t>
            </a:r>
            <a:endParaRPr lang="de-CH" sz="2400" dirty="0"/>
          </a:p>
          <a:p>
            <a:r>
              <a:rPr lang="de-CH" sz="2400" dirty="0"/>
              <a:t>Hilfe durch Os Ilium, M. </a:t>
            </a:r>
            <a:r>
              <a:rPr lang="de-CH" sz="2400" dirty="0" err="1"/>
              <a:t>Iliacus</a:t>
            </a:r>
            <a:r>
              <a:rPr lang="de-CH" sz="2400" dirty="0"/>
              <a:t>, M. </a:t>
            </a:r>
            <a:r>
              <a:rPr lang="de-CH" sz="2400" dirty="0" err="1"/>
              <a:t>Psoas</a:t>
            </a:r>
            <a:endParaRPr lang="de-CH" sz="2400" dirty="0"/>
          </a:p>
          <a:p>
            <a:r>
              <a:rPr lang="de-CH" sz="2400" dirty="0"/>
              <a:t>Kompression mit Schallkopf, Raum definieren</a:t>
            </a:r>
          </a:p>
          <a:p>
            <a:r>
              <a:rPr lang="de-CH" sz="2400" dirty="0" err="1"/>
              <a:t>Cökalpol</a:t>
            </a:r>
            <a:r>
              <a:rPr lang="de-CH" sz="2400" dirty="0"/>
              <a:t> einstellen</a:t>
            </a:r>
          </a:p>
          <a:p>
            <a:r>
              <a:rPr lang="de-CH" sz="2400" dirty="0"/>
              <a:t>Am </a:t>
            </a:r>
            <a:r>
              <a:rPr lang="de-CH" sz="2400" dirty="0" err="1"/>
              <a:t>Cökalpol</a:t>
            </a:r>
            <a:r>
              <a:rPr lang="de-CH" sz="2400" dirty="0"/>
              <a:t> auf Linear </a:t>
            </a:r>
            <a:r>
              <a:rPr lang="de-CH" sz="2400" dirty="0" err="1"/>
              <a:t>ggf</a:t>
            </a:r>
            <a:r>
              <a:rPr lang="de-CH" sz="2400" dirty="0"/>
              <a:t> wechseln, scannen…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7F4058-1785-51E9-7534-B6BB959C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751E616B-C329-E282-A850-E1C855BFB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66" y="1947379"/>
            <a:ext cx="2896745" cy="2172558"/>
          </a:xfrm>
          <a:prstGeom prst="rect">
            <a:avLst/>
          </a:prstGeom>
        </p:spPr>
      </p:pic>
      <p:pic>
        <p:nvPicPr>
          <p:cNvPr id="8" name="Grafik 7" descr="Ein Bild, das Person, Gliedmaße, Gelenk, Im Haus enthält.&#10;&#10;KI-generierte Inhalte können fehlerhaft sein.">
            <a:extLst>
              <a:ext uri="{FF2B5EF4-FFF2-40B4-BE49-F238E27FC236}">
                <a16:creationId xmlns:a16="http://schemas.microsoft.com/office/drawing/2014/main" id="{3EF24E7B-F4D0-46C3-C7A6-BAA68C2FA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75" y="3648184"/>
            <a:ext cx="2995488" cy="2246616"/>
          </a:xfrm>
          <a:prstGeom prst="rect">
            <a:avLst/>
          </a:prstGeom>
        </p:spPr>
      </p:pic>
      <p:pic>
        <p:nvPicPr>
          <p:cNvPr id="5" name="Grafik 4" descr="Post-it-Notizen mit einfarbiger Füllung">
            <a:extLst>
              <a:ext uri="{FF2B5EF4-FFF2-40B4-BE49-F238E27FC236}">
                <a16:creationId xmlns:a16="http://schemas.microsoft.com/office/drawing/2014/main" id="{1B49835D-B6AF-C88C-649B-F691740748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6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D27D6-E6FF-A839-5CF1-4E79EAC81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D53E2A-A730-5A99-8CC4-1765B83E3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A4B714AB-8577-C141-50CB-CC144BEDF4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429235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074857-804F-E3DB-469E-8A4589203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4679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BAB3D4-6AB0-4AB3-29F1-4292A5CE8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E65BA2-138B-6842-0E3D-B42469D05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Weiter mit Teil 2 …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02B35AE-2EDF-CB74-BCAE-D725F1BE8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25099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1873</Words>
  <Application>Microsoft Office PowerPoint</Application>
  <PresentationFormat>Bildschirmpräsentation (4:3)</PresentationFormat>
  <Paragraphs>339</Paragraphs>
  <Slides>77</Slides>
  <Notes>0</Notes>
  <HiddenSlides>8</HiddenSlides>
  <MMClips>44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77</vt:i4>
      </vt:variant>
    </vt:vector>
  </HeadingPairs>
  <TitlesOfParts>
    <vt:vector size="81" baseType="lpstr">
      <vt:lpstr>Arial</vt:lpstr>
      <vt:lpstr>Calibri</vt:lpstr>
      <vt:lpstr>Wingdings</vt:lpstr>
      <vt:lpstr>Office-Design</vt:lpstr>
      <vt:lpstr>Handwerklicher  Refresher Darmsonografie</vt:lpstr>
      <vt:lpstr>Handwerklicher Refresher Darmsonografie  DLT 2025</vt:lpstr>
      <vt:lpstr>Abschnitte Verdauungstrakt</vt:lpstr>
      <vt:lpstr>Exkurs Oesophagus</vt:lpstr>
      <vt:lpstr>Exkurs Kardia</vt:lpstr>
      <vt:lpstr>Wichtige Fragestellungen in der Darmsonographie</vt:lpstr>
      <vt:lpstr>Anatomie</vt:lpstr>
      <vt:lpstr>Anatomie</vt:lpstr>
      <vt:lpstr>Anatomie</vt:lpstr>
      <vt:lpstr>Grundvoraussetzungen (handwerkliche «Skills»)</vt:lpstr>
      <vt:lpstr>3 wichtige Erscheinungsformen von Darmpathologien</vt:lpstr>
      <vt:lpstr>Beurteilung der «Umgebung»</vt:lpstr>
      <vt:lpstr>3 Herausforderungen in der Darmsonografie</vt:lpstr>
      <vt:lpstr>Sonografische Erscheinung der normalen Darmwand</vt:lpstr>
      <vt:lpstr>Sonografische Erscheinung der normalen Darmwand</vt:lpstr>
      <vt:lpstr>Linear vs Curved Array</vt:lpstr>
      <vt:lpstr>Handwerklicher Refresher Darmsonografie  DLT 2025</vt:lpstr>
      <vt:lpstr>Magenantrum</vt:lpstr>
      <vt:lpstr>Antrum/Bulbus/Duodenum</vt:lpstr>
      <vt:lpstr>Antrum/Bulbus/Duodenum</vt:lpstr>
      <vt:lpstr>Duodenum</vt:lpstr>
      <vt:lpstr>Duodenum &amp; „Mickey Mouse“</vt:lpstr>
      <vt:lpstr>Duodenum pars horizontalis</vt:lpstr>
      <vt:lpstr>Dünndarm: Jejunum, Ileum</vt:lpstr>
      <vt:lpstr>Dünndarm: Jejunum, Ileum</vt:lpstr>
      <vt:lpstr>Dünndarm/Coecum</vt:lpstr>
      <vt:lpstr>1. Joker</vt:lpstr>
      <vt:lpstr>Kolon</vt:lpstr>
      <vt:lpstr>Colon aszendens</vt:lpstr>
      <vt:lpstr>2. Joker</vt:lpstr>
      <vt:lpstr>Cökum/Colon ascendens</vt:lpstr>
      <vt:lpstr>3. Joker</vt:lpstr>
      <vt:lpstr>Cökum, Colon ascendens</vt:lpstr>
      <vt:lpstr>Orientierung re und li Unterbauch</vt:lpstr>
      <vt:lpstr>Orientierung re und li Unterbauch</vt:lpstr>
      <vt:lpstr>Startpunkt: Auffinden des Colons/Sigma</vt:lpstr>
      <vt:lpstr>Startpunkt: Auffinden des Colons/Sigma</vt:lpstr>
      <vt:lpstr>4. Joker</vt:lpstr>
      <vt:lpstr>Cökal-Appendixregion bestimmen (trans)</vt:lpstr>
      <vt:lpstr>… dann Schallkopf unter Sicht drehen: Coekalpol long</vt:lpstr>
      <vt:lpstr>… dann Schallkopf unter Sicht drehen: Coekalpol long, linear</vt:lpstr>
      <vt:lpstr>Colon aszendens (long)</vt:lpstr>
      <vt:lpstr>Colon transversum</vt:lpstr>
      <vt:lpstr>Colon transversum (trans und long)</vt:lpstr>
      <vt:lpstr>Colon deszendens trans</vt:lpstr>
      <vt:lpstr>Colon deszendens long</vt:lpstr>
      <vt:lpstr>Colon deszendens long</vt:lpstr>
      <vt:lpstr>M.Psoas, M.Iliacus</vt:lpstr>
      <vt:lpstr>M.Psoas, M.Iliacus</vt:lpstr>
      <vt:lpstr>Descendo-sigmoidaler Übergang</vt:lpstr>
      <vt:lpstr>Sigma linear</vt:lpstr>
      <vt:lpstr>Sigma/Rektum</vt:lpstr>
      <vt:lpstr>Sigma/Rektum</vt:lpstr>
      <vt:lpstr>5. Joker</vt:lpstr>
      <vt:lpstr>Sigma/Rektum</vt:lpstr>
      <vt:lpstr>Sigma</vt:lpstr>
      <vt:lpstr>Sigma</vt:lpstr>
      <vt:lpstr>Rektum trans</vt:lpstr>
      <vt:lpstr>Rektum trans</vt:lpstr>
      <vt:lpstr>Beispiel FF Unterbauch</vt:lpstr>
      <vt:lpstr>Mesenterium ?</vt:lpstr>
      <vt:lpstr>Handwerklicher Refresher Darmsonografie  DLT 2025</vt:lpstr>
      <vt:lpstr>Sonografische Erscheinung der pathologischen Darmwand</vt:lpstr>
      <vt:lpstr>6. Joker</vt:lpstr>
      <vt:lpstr>«Kokarde» in der Sonografie</vt:lpstr>
      <vt:lpstr>«Kokarde» in der Sonografie</vt:lpstr>
      <vt:lpstr>Nochmals ;-) … :  Wichtige Pathologien</vt:lpstr>
      <vt:lpstr>Wichtige Pathologien</vt:lpstr>
      <vt:lpstr>Cökalpol identifizieren</vt:lpstr>
      <vt:lpstr>Appendicitis</vt:lpstr>
      <vt:lpstr>Appendicitis</vt:lpstr>
      <vt:lpstr>Appendicitis mit kleinem Ca</vt:lpstr>
      <vt:lpstr>Phlegmonöse Appendicitis mit Cökalbeteiligung</vt:lpstr>
      <vt:lpstr>Appendicitis</vt:lpstr>
      <vt:lpstr> Tipps zur Untersuchung der Appendixregion</vt:lpstr>
      <vt:lpstr>Wichtige Pathologien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Thomas Chlibec</dc:creator>
  <cp:lastModifiedBy>Thomas Chlibec</cp:lastModifiedBy>
  <cp:revision>14</cp:revision>
  <cp:lastPrinted>2025-10-18T16:09:09Z</cp:lastPrinted>
  <dcterms:created xsi:type="dcterms:W3CDTF">2021-08-18T21:25:20Z</dcterms:created>
  <dcterms:modified xsi:type="dcterms:W3CDTF">2026-09-09T17:45:45Z</dcterms:modified>
</cp:coreProperties>
</file>